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5.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4"/>
  </p:sldMasterIdLst>
  <p:notesMasterIdLst>
    <p:notesMasterId r:id="rId32"/>
  </p:notesMasterIdLst>
  <p:sldIdLst>
    <p:sldId id="309" r:id="rId5"/>
    <p:sldId id="310" r:id="rId6"/>
    <p:sldId id="306" r:id="rId7"/>
    <p:sldId id="297" r:id="rId8"/>
    <p:sldId id="277" r:id="rId9"/>
    <p:sldId id="303" r:id="rId10"/>
    <p:sldId id="326" r:id="rId11"/>
    <p:sldId id="273" r:id="rId12"/>
    <p:sldId id="330" r:id="rId13"/>
    <p:sldId id="336" r:id="rId14"/>
    <p:sldId id="332" r:id="rId15"/>
    <p:sldId id="287" r:id="rId16"/>
    <p:sldId id="320" r:id="rId17"/>
    <p:sldId id="319" r:id="rId18"/>
    <p:sldId id="318" r:id="rId19"/>
    <p:sldId id="293" r:id="rId20"/>
    <p:sldId id="286" r:id="rId21"/>
    <p:sldId id="304" r:id="rId22"/>
    <p:sldId id="292" r:id="rId23"/>
    <p:sldId id="298" r:id="rId24"/>
    <p:sldId id="289" r:id="rId25"/>
    <p:sldId id="321" r:id="rId26"/>
    <p:sldId id="322" r:id="rId27"/>
    <p:sldId id="323" r:id="rId28"/>
    <p:sldId id="324" r:id="rId29"/>
    <p:sldId id="325" r:id="rId30"/>
    <p:sldId id="274" r:id="rId31"/>
  </p:sldIdLst>
  <p:sldSz cx="12801600" cy="96012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MOVED SLIDES" id="{233EB952-8F37-4672-9A1F-11090CE62B49}">
          <p14:sldIdLst>
            <p14:sldId id="309"/>
            <p14:sldId id="310"/>
            <p14:sldId id="306"/>
            <p14:sldId id="297"/>
            <p14:sldId id="277"/>
            <p14:sldId id="303"/>
            <p14:sldId id="326"/>
            <p14:sldId id="273"/>
            <p14:sldId id="330"/>
            <p14:sldId id="336"/>
            <p14:sldId id="332"/>
            <p14:sldId id="287"/>
            <p14:sldId id="320"/>
            <p14:sldId id="319"/>
            <p14:sldId id="318"/>
            <p14:sldId id="293"/>
            <p14:sldId id="286"/>
            <p14:sldId id="304"/>
            <p14:sldId id="292"/>
            <p14:sldId id="298"/>
            <p14:sldId id="289"/>
            <p14:sldId id="321"/>
            <p14:sldId id="322"/>
            <p14:sldId id="323"/>
            <p14:sldId id="324"/>
            <p14:sldId id="325"/>
            <p14:sldId id="27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hngjoon Koh" initials="KK" lastIdx="7" clrIdx="0">
    <p:extLst>
      <p:ext uri="{19B8F6BF-5375-455C-9EA6-DF929625EA0E}">
        <p15:presenceInfo xmlns:p15="http://schemas.microsoft.com/office/powerpoint/2012/main" userId="S::016887@brightoncollege.ae::55389d5e-0fdf-4b0d-a079-b265832cbae9" providerId="AD"/>
      </p:ext>
    </p:extLst>
  </p:cmAuthor>
  <p:cmAuthor id="2" name="Sarah Nicholl" initials="SN" lastIdx="1" clrIdx="1">
    <p:extLst>
      <p:ext uri="{19B8F6BF-5375-455C-9EA6-DF929625EA0E}">
        <p15:presenceInfo xmlns:p15="http://schemas.microsoft.com/office/powerpoint/2012/main" userId="S::snicholl@brightoncollege.ae::9a2fd367-d450-4c74-9728-505ecb6c10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C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41150E-268D-4589-9DEB-FD573FF26B83}" v="1" dt="2020-06-09T18:42:26.735"/>
    <p1510:client id="{A5313399-E9BB-4DCC-9040-5AD4BBAFD94F}" v="1" dt="2020-06-09T16:19:18.8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09" autoAdjust="0"/>
    <p:restoredTop sz="94796" autoAdjust="0"/>
  </p:normalViewPr>
  <p:slideViewPr>
    <p:cSldViewPr snapToGrid="0">
      <p:cViewPr varScale="1">
        <p:scale>
          <a:sx n="57" d="100"/>
          <a:sy n="57" d="100"/>
        </p:scale>
        <p:origin x="984" y="48"/>
      </p:cViewPr>
      <p:guideLst/>
    </p:cSldViewPr>
  </p:slideViewPr>
  <p:outlineViewPr>
    <p:cViewPr>
      <p:scale>
        <a:sx n="33" d="100"/>
        <a:sy n="33" d="100"/>
      </p:scale>
      <p:origin x="0" y="-817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Nicholl" userId="S::snicholl@brightoncollege.ae::9a2fd367-d450-4c74-9728-505ecb6c1039" providerId="AD" clId="Web-{A5313399-E9BB-4DCC-9040-5AD4BBAFD94F}"/>
    <pc:docChg chg="">
      <pc:chgData name="Sarah Nicholl" userId="S::snicholl@brightoncollege.ae::9a2fd367-d450-4c74-9728-505ecb6c1039" providerId="AD" clId="Web-{A5313399-E9BB-4DCC-9040-5AD4BBAFD94F}" dt="2020-06-09T16:19:18.884" v="0"/>
      <pc:docMkLst>
        <pc:docMk/>
      </pc:docMkLst>
      <pc:sldChg chg="addCm">
        <pc:chgData name="Sarah Nicholl" userId="S::snicholl@brightoncollege.ae::9a2fd367-d450-4c74-9728-505ecb6c1039" providerId="AD" clId="Web-{A5313399-E9BB-4DCC-9040-5AD4BBAFD94F}" dt="2020-06-09T16:19:18.884" v="0"/>
        <pc:sldMkLst>
          <pc:docMk/>
          <pc:sldMk cId="2276967152" sldId="272"/>
        </pc:sldMkLst>
      </pc:sldChg>
    </pc:docChg>
  </pc:docChgLst>
  <pc:docChgLst>
    <pc:chgData name="Kahngjoon Koh" userId="S::016887@brightoncollege.ae::55389d5e-0fdf-4b0d-a079-b265832cbae9" providerId="AD" clId="Web-{9941150E-268D-4589-9DEB-FD573FF26B83}"/>
    <pc:docChg chg="">
      <pc:chgData name="Kahngjoon Koh" userId="S::016887@brightoncollege.ae::55389d5e-0fdf-4b0d-a079-b265832cbae9" providerId="AD" clId="Web-{9941150E-268D-4589-9DEB-FD573FF26B83}" dt="2020-06-09T18:42:26.735" v="0"/>
      <pc:docMkLst>
        <pc:docMk/>
      </pc:docMkLst>
      <pc:sldChg chg="addCm">
        <pc:chgData name="Kahngjoon Koh" userId="S::016887@brightoncollege.ae::55389d5e-0fdf-4b0d-a079-b265832cbae9" providerId="AD" clId="Web-{9941150E-268D-4589-9DEB-FD573FF26B83}" dt="2020-06-09T18:42:26.735" v="0"/>
        <pc:sldMkLst>
          <pc:docMk/>
          <pc:sldMk cId="2276967152" sldId="27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Weight</a:t>
            </a:r>
            <a:r>
              <a:rPr lang="en-GB" baseline="0" dirty="0"/>
              <a:t> of 12-year olds (kg)</a:t>
            </a:r>
            <a:endParaRPr lang="en-GB"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Male</c:v>
                </c:pt>
              </c:strCache>
            </c:strRef>
          </c:tx>
          <c:spPr>
            <a:ln w="28575" cap="rnd">
              <a:solidFill>
                <a:schemeClr val="accent2"/>
              </a:solidFill>
              <a:round/>
            </a:ln>
            <a:effectLst/>
          </c:spPr>
          <c:marker>
            <c:symbol val="none"/>
          </c:marker>
          <c:cat>
            <c:strRef>
              <c:f>Sheet1!$A$2:$A$10</c:f>
              <c:strCache>
                <c:ptCount val="9"/>
                <c:pt idx="0">
                  <c:v>5th</c:v>
                </c:pt>
                <c:pt idx="1">
                  <c:v>10th</c:v>
                </c:pt>
                <c:pt idx="2">
                  <c:v>15th</c:v>
                </c:pt>
                <c:pt idx="3">
                  <c:v>25th</c:v>
                </c:pt>
                <c:pt idx="4">
                  <c:v>50th</c:v>
                </c:pt>
                <c:pt idx="5">
                  <c:v>75th</c:v>
                </c:pt>
                <c:pt idx="6">
                  <c:v>85th</c:v>
                </c:pt>
                <c:pt idx="7">
                  <c:v>90th</c:v>
                </c:pt>
                <c:pt idx="8">
                  <c:v>95th</c:v>
                </c:pt>
              </c:strCache>
            </c:strRef>
          </c:cat>
          <c:val>
            <c:numRef>
              <c:f>Sheet1!$B$2:$B$10</c:f>
              <c:numCache>
                <c:formatCode>General</c:formatCode>
                <c:ptCount val="9"/>
                <c:pt idx="0">
                  <c:v>31.3</c:v>
                </c:pt>
                <c:pt idx="1">
                  <c:v>34.5</c:v>
                </c:pt>
                <c:pt idx="2">
                  <c:v>36.6</c:v>
                </c:pt>
                <c:pt idx="3">
                  <c:v>39.9</c:v>
                </c:pt>
                <c:pt idx="4">
                  <c:v>49.2</c:v>
                </c:pt>
                <c:pt idx="5">
                  <c:v>60.7</c:v>
                </c:pt>
                <c:pt idx="6">
                  <c:v>68</c:v>
                </c:pt>
                <c:pt idx="7">
                  <c:v>69.7</c:v>
                </c:pt>
                <c:pt idx="8">
                  <c:v>75.099999999999994</c:v>
                </c:pt>
              </c:numCache>
            </c:numRef>
          </c:val>
          <c:smooth val="0"/>
          <c:extLst>
            <c:ext xmlns:c16="http://schemas.microsoft.com/office/drawing/2014/chart" uri="{C3380CC4-5D6E-409C-BE32-E72D297353CC}">
              <c16:uniqueId val="{00000000-E919-4500-87CA-BB3752ABDB76}"/>
            </c:ext>
          </c:extLst>
        </c:ser>
        <c:ser>
          <c:idx val="1"/>
          <c:order val="1"/>
          <c:tx>
            <c:strRef>
              <c:f>Sheet1!$C$1</c:f>
              <c:strCache>
                <c:ptCount val="1"/>
                <c:pt idx="0">
                  <c:v>Female</c:v>
                </c:pt>
              </c:strCache>
            </c:strRef>
          </c:tx>
          <c:spPr>
            <a:ln w="28575" cap="rnd">
              <a:solidFill>
                <a:schemeClr val="accent4"/>
              </a:solidFill>
              <a:round/>
            </a:ln>
            <a:effectLst/>
          </c:spPr>
          <c:marker>
            <c:symbol val="none"/>
          </c:marker>
          <c:cat>
            <c:strRef>
              <c:f>Sheet1!$A$2:$A$10</c:f>
              <c:strCache>
                <c:ptCount val="9"/>
                <c:pt idx="0">
                  <c:v>5th</c:v>
                </c:pt>
                <c:pt idx="1">
                  <c:v>10th</c:v>
                </c:pt>
                <c:pt idx="2">
                  <c:v>15th</c:v>
                </c:pt>
                <c:pt idx="3">
                  <c:v>25th</c:v>
                </c:pt>
                <c:pt idx="4">
                  <c:v>50th</c:v>
                </c:pt>
                <c:pt idx="5">
                  <c:v>75th</c:v>
                </c:pt>
                <c:pt idx="6">
                  <c:v>85th</c:v>
                </c:pt>
                <c:pt idx="7">
                  <c:v>90th</c:v>
                </c:pt>
                <c:pt idx="8">
                  <c:v>95th</c:v>
                </c:pt>
              </c:strCache>
            </c:strRef>
          </c:cat>
          <c:val>
            <c:numRef>
              <c:f>Sheet1!$C$2:$C$10</c:f>
              <c:numCache>
                <c:formatCode>General</c:formatCode>
                <c:ptCount val="9"/>
                <c:pt idx="0">
                  <c:v>30.6</c:v>
                </c:pt>
                <c:pt idx="1">
                  <c:v>34.799999999999997</c:v>
                </c:pt>
                <c:pt idx="2">
                  <c:v>38</c:v>
                </c:pt>
                <c:pt idx="3">
                  <c:v>43.1</c:v>
                </c:pt>
                <c:pt idx="4">
                  <c:v>51.4</c:v>
                </c:pt>
                <c:pt idx="5">
                  <c:v>60.3</c:v>
                </c:pt>
                <c:pt idx="6">
                  <c:v>65.7</c:v>
                </c:pt>
                <c:pt idx="7">
                  <c:v>72.099999999999994</c:v>
                </c:pt>
                <c:pt idx="8">
                  <c:v>75.7</c:v>
                </c:pt>
              </c:numCache>
            </c:numRef>
          </c:val>
          <c:smooth val="0"/>
          <c:extLst>
            <c:ext xmlns:c16="http://schemas.microsoft.com/office/drawing/2014/chart" uri="{C3380CC4-5D6E-409C-BE32-E72D297353CC}">
              <c16:uniqueId val="{00000001-E919-4500-87CA-BB3752ABDB76}"/>
            </c:ext>
          </c:extLst>
        </c:ser>
        <c:dLbls>
          <c:showLegendKey val="0"/>
          <c:showVal val="0"/>
          <c:showCatName val="0"/>
          <c:showSerName val="0"/>
          <c:showPercent val="0"/>
          <c:showBubbleSize val="0"/>
        </c:dLbls>
        <c:smooth val="0"/>
        <c:axId val="1266739007"/>
        <c:axId val="1196407247"/>
      </c:lineChart>
      <c:catAx>
        <c:axId val="1266739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96407247"/>
        <c:crosses val="autoZero"/>
        <c:auto val="1"/>
        <c:lblAlgn val="ctr"/>
        <c:lblOffset val="100"/>
        <c:noMultiLvlLbl val="0"/>
      </c:catAx>
      <c:valAx>
        <c:axId val="11964072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6673900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dirty="0"/>
              <a:t>Current Interests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149441981348417"/>
          <c:y val="0.16412122619900246"/>
          <c:w val="0.49136158776786309"/>
          <c:h val="0.70407624598602414"/>
        </c:manualLayout>
      </c:layout>
      <c:pieChart>
        <c:varyColors val="1"/>
        <c:ser>
          <c:idx val="0"/>
          <c:order val="0"/>
          <c:tx>
            <c:strRef>
              <c:f>Sheet1!$B$1</c:f>
              <c:strCache>
                <c:ptCount val="1"/>
                <c:pt idx="0">
                  <c:v>Current Interests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0B5-4115-9626-659628CB7A6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0B5-4115-9626-659628CB7A6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0B5-4115-9626-659628CB7A6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0B5-4115-9626-659628CB7A6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0B5-4115-9626-659628CB7A6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Games</c:v>
                </c:pt>
                <c:pt idx="1">
                  <c:v>School Subjects</c:v>
                </c:pt>
                <c:pt idx="2">
                  <c:v>Art</c:v>
                </c:pt>
                <c:pt idx="3">
                  <c:v>Sports/Physical Activities</c:v>
                </c:pt>
                <c:pt idx="4">
                  <c:v>Other</c:v>
                </c:pt>
              </c:strCache>
            </c:strRef>
          </c:cat>
          <c:val>
            <c:numRef>
              <c:f>Sheet1!$B$2:$B$6</c:f>
              <c:numCache>
                <c:formatCode>General</c:formatCode>
                <c:ptCount val="5"/>
                <c:pt idx="0">
                  <c:v>5</c:v>
                </c:pt>
                <c:pt idx="1">
                  <c:v>4</c:v>
                </c:pt>
                <c:pt idx="2">
                  <c:v>3</c:v>
                </c:pt>
                <c:pt idx="3">
                  <c:v>2</c:v>
                </c:pt>
                <c:pt idx="4">
                  <c:v>5</c:v>
                </c:pt>
              </c:numCache>
            </c:numRef>
          </c:val>
          <c:extLst>
            <c:ext xmlns:c16="http://schemas.microsoft.com/office/drawing/2014/chart" uri="{C3380CC4-5D6E-409C-BE32-E72D297353CC}">
              <c16:uniqueId val="{0000000A-30B5-4115-9626-659628CB7A64}"/>
            </c:ext>
          </c:extLst>
        </c:ser>
        <c:ser>
          <c:idx val="1"/>
          <c:order val="1"/>
          <c:tx>
            <c:strRef>
              <c:f>Sheet1!$C$1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B-E4D5-4A50-B7E7-6BBB4FED08A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D-E4D5-4A50-B7E7-6BBB4FED08A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F-E4D5-4A50-B7E7-6BBB4FED08A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1-E4D5-4A50-B7E7-6BBB4FED08A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3-E4D5-4A50-B7E7-6BBB4FED08A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Games</c:v>
                </c:pt>
                <c:pt idx="1">
                  <c:v>School Subjects</c:v>
                </c:pt>
                <c:pt idx="2">
                  <c:v>Art</c:v>
                </c:pt>
                <c:pt idx="3">
                  <c:v>Sports/Physical Activities</c:v>
                </c:pt>
                <c:pt idx="4">
                  <c:v>Other</c:v>
                </c:pt>
              </c:strCache>
            </c:strRef>
          </c:cat>
          <c:val>
            <c:numRef>
              <c:f>Sheet1!$C$2:$C$6</c:f>
              <c:numCache>
                <c:formatCode>General</c:formatCode>
                <c:ptCount val="5"/>
                <c:pt idx="4">
                  <c:v>0</c:v>
                </c:pt>
              </c:numCache>
            </c:numRef>
          </c:val>
          <c:extLst>
            <c:ext xmlns:c16="http://schemas.microsoft.com/office/drawing/2014/chart" uri="{C3380CC4-5D6E-409C-BE32-E72D297353CC}">
              <c16:uniqueId val="{0000000C-C035-459C-952E-A46D4102EE8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60282334491492484"/>
          <c:y val="0.15662809667958619"/>
          <c:w val="0.3780114954740042"/>
          <c:h val="0.7079039438072364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Current Interests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9F0-4432-9485-46F5EB8751F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9F0-4432-9485-46F5EB8751F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9F0-4432-9485-46F5EB8751F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9F0-4432-9485-46F5EB8751F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9F0-4432-9485-46F5EB8751F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Games</c:v>
                </c:pt>
                <c:pt idx="1">
                  <c:v>School Subjects</c:v>
                </c:pt>
                <c:pt idx="2">
                  <c:v>Art</c:v>
                </c:pt>
                <c:pt idx="3">
                  <c:v>Sports</c:v>
                </c:pt>
                <c:pt idx="4">
                  <c:v>Other</c:v>
                </c:pt>
              </c:strCache>
            </c:strRef>
          </c:cat>
          <c:val>
            <c:numRef>
              <c:f>Sheet1!$B$2:$B$6</c:f>
              <c:numCache>
                <c:formatCode>General</c:formatCode>
                <c:ptCount val="5"/>
                <c:pt idx="0">
                  <c:v>5</c:v>
                </c:pt>
                <c:pt idx="1">
                  <c:v>4</c:v>
                </c:pt>
                <c:pt idx="2">
                  <c:v>3</c:v>
                </c:pt>
                <c:pt idx="3">
                  <c:v>2</c:v>
                </c:pt>
                <c:pt idx="4">
                  <c:v>9</c:v>
                </c:pt>
              </c:numCache>
            </c:numRef>
          </c:val>
          <c:extLst>
            <c:ext xmlns:c16="http://schemas.microsoft.com/office/drawing/2014/chart" uri="{C3380CC4-5D6E-409C-BE32-E72D297353CC}">
              <c16:uniqueId val="{00000000-3D5B-4026-A326-60252947F900}"/>
            </c:ext>
          </c:extLst>
        </c:ser>
        <c:dLbls>
          <c:dLblPos val="inEnd"/>
          <c:showLegendKey val="0"/>
          <c:showVal val="0"/>
          <c:showCatName val="1"/>
          <c:showSerName val="0"/>
          <c:showPercent val="1"/>
          <c:showBubbleSize val="0"/>
          <c:showLeaderLines val="1"/>
        </c:dLbls>
        <c:firstSliceAng val="0"/>
      </c:pieChart>
      <c:spPr>
        <a:noFill/>
        <a:ln>
          <a:noFill/>
        </a:ln>
        <a:effectLst/>
      </c:spPr>
    </c:plotArea>
    <c:legend>
      <c:legendPos val="b"/>
      <c:layout>
        <c:manualLayout>
          <c:xMode val="edge"/>
          <c:yMode val="edge"/>
          <c:x val="5.4818398449697499E-2"/>
          <c:y val="0.90969697821237505"/>
          <c:w val="0.78541182516872565"/>
          <c:h val="8.200347208720931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spc="0" baseline="0">
                <a:solidFill>
                  <a:schemeClr val="tx1">
                    <a:lumMod val="65000"/>
                    <a:lumOff val="35000"/>
                  </a:schemeClr>
                </a:solidFill>
                <a:latin typeface="+mn-lt"/>
                <a:ea typeface="+mn-ea"/>
                <a:cs typeface="+mn-cs"/>
              </a:defRPr>
            </a:pPr>
            <a:r>
              <a:rPr lang="en-US"/>
              <a:t>Sustainable actions taken</a:t>
            </a:r>
            <a:endParaRPr lang="en-GB"/>
          </a:p>
        </c:rich>
      </c:tx>
      <c:overlay val="0"/>
      <c:spPr>
        <a:noFill/>
        <a:ln>
          <a:noFill/>
        </a:ln>
        <a:effectLst/>
      </c:spPr>
      <c:txPr>
        <a:bodyPr rot="0" spcFirstLastPara="1" vertOverflow="ellipsis" vert="horz" wrap="square" anchor="ctr" anchorCtr="1"/>
        <a:lstStyle/>
        <a:p>
          <a:pPr>
            <a:defRPr sz="1915"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ofPieChart>
        <c:ofPieType val="pie"/>
        <c:varyColors val="1"/>
        <c:ser>
          <c:idx val="0"/>
          <c:order val="0"/>
          <c:tx>
            <c:strRef>
              <c:f>Sheet1!$B$1</c:f>
              <c:strCache>
                <c:ptCount val="1"/>
                <c:pt idx="0">
                  <c:v>Sustainable actions taken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C61-4006-B8BF-C7BEE52E15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C61-4006-B8BF-C7BEE52E15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C61-4006-B8BF-C7BEE52E15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C61-4006-B8BF-C7BEE52E15B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C61-4006-B8BF-C7BEE52E15B1}"/>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AAB5-459C-A558-4DA67E59E76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Other</c:v>
                </c:pt>
                <c:pt idx="1">
                  <c:v>None</c:v>
                </c:pt>
                <c:pt idx="2">
                  <c:v>Reduce plastic</c:v>
                </c:pt>
                <c:pt idx="3">
                  <c:v>Use reusable products</c:v>
                </c:pt>
                <c:pt idx="4">
                  <c:v>Recycle</c:v>
                </c:pt>
              </c:strCache>
            </c:strRef>
          </c:cat>
          <c:val>
            <c:numRef>
              <c:f>Sheet1!$B$2:$B$6</c:f>
              <c:numCache>
                <c:formatCode>General</c:formatCode>
                <c:ptCount val="5"/>
                <c:pt idx="0">
                  <c:v>2</c:v>
                </c:pt>
                <c:pt idx="1">
                  <c:v>3</c:v>
                </c:pt>
                <c:pt idx="2">
                  <c:v>6</c:v>
                </c:pt>
                <c:pt idx="3">
                  <c:v>8</c:v>
                </c:pt>
                <c:pt idx="4">
                  <c:v>4</c:v>
                </c:pt>
              </c:numCache>
            </c:numRef>
          </c:val>
          <c:extLst>
            <c:ext xmlns:c16="http://schemas.microsoft.com/office/drawing/2014/chart" uri="{C3380CC4-5D6E-409C-BE32-E72D297353CC}">
              <c16:uniqueId val="{0000000A-2C61-4006-B8BF-C7BEE52E15B1}"/>
            </c:ext>
          </c:extLst>
        </c:ser>
        <c:dLbls>
          <c:dLblPos val="inEnd"/>
          <c:showLegendKey val="0"/>
          <c:showVal val="0"/>
          <c:showCatName val="0"/>
          <c:showSerName val="0"/>
          <c:showPercent val="1"/>
          <c:showBubbleSize val="0"/>
          <c:showLeaderLines val="1"/>
        </c:dLbls>
        <c:gapWidth val="100"/>
        <c:splitType val="pos"/>
        <c:splitPos val="3"/>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Opinions</a:t>
            </a:r>
            <a:r>
              <a:rPr lang="en-GB" baseline="0" dirty="0"/>
              <a:t> on global warming</a:t>
            </a:r>
            <a:endParaRPr lang="en-GB"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244122334174651"/>
          <c:y val="3.7739358347532177E-2"/>
          <c:w val="0.88755877665825345"/>
          <c:h val="0.31517847789790088"/>
        </c:manualLayout>
      </c:layout>
      <c:barChart>
        <c:barDir val="col"/>
        <c:grouping val="clustered"/>
        <c:varyColors val="0"/>
        <c:ser>
          <c:idx val="0"/>
          <c:order val="0"/>
          <c:tx>
            <c:strRef>
              <c:f>Sheet1!$B$1</c:f>
              <c:strCache>
                <c:ptCount val="1"/>
                <c:pt idx="0">
                  <c:v>12 year olds</c:v>
                </c:pt>
              </c:strCache>
            </c:strRef>
          </c:tx>
          <c:spPr>
            <a:solidFill>
              <a:schemeClr val="accent1"/>
            </a:solidFill>
            <a:ln>
              <a:noFill/>
            </a:ln>
            <a:effectLst/>
          </c:spPr>
          <c:invertIfNegative val="0"/>
          <c:cat>
            <c:strRef>
              <c:f>Sheet1!$A$2:$A$8</c:f>
              <c:strCache>
                <c:ptCount val="7"/>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pt idx="5">
                  <c:v>Effects of global warming have already begun</c:v>
                </c:pt>
                <c:pt idx="6">
                  <c:v>Understand global warming issure very/fairly well</c:v>
                </c:pt>
              </c:strCache>
            </c:strRef>
          </c:cat>
          <c:val>
            <c:numRef>
              <c:f>Sheet1!$B$2:$B$8</c:f>
              <c:numCache>
                <c:formatCode>0%</c:formatCode>
                <c:ptCount val="7"/>
                <c:pt idx="0">
                  <c:v>0.65</c:v>
                </c:pt>
                <c:pt idx="1">
                  <c:v>0.7</c:v>
                </c:pt>
                <c:pt idx="2">
                  <c:v>0.78</c:v>
                </c:pt>
                <c:pt idx="3">
                  <c:v>0.7</c:v>
                </c:pt>
                <c:pt idx="4">
                  <c:v>0.39</c:v>
                </c:pt>
                <c:pt idx="5">
                  <c:v>0</c:v>
                </c:pt>
                <c:pt idx="6">
                  <c:v>0</c:v>
                </c:pt>
              </c:numCache>
            </c:numRef>
          </c:val>
          <c:extLst>
            <c:ext xmlns:c16="http://schemas.microsoft.com/office/drawing/2014/chart" uri="{C3380CC4-5D6E-409C-BE32-E72D297353CC}">
              <c16:uniqueId val="{00000000-EA9F-483E-9D83-85484661BA3E}"/>
            </c:ext>
          </c:extLst>
        </c:ser>
        <c:ser>
          <c:idx val="1"/>
          <c:order val="1"/>
          <c:tx>
            <c:strRef>
              <c:f>Sheet1!$C$1</c:f>
              <c:strCache>
                <c:ptCount val="1"/>
                <c:pt idx="0">
                  <c:v>18 to 34 years</c:v>
                </c:pt>
              </c:strCache>
            </c:strRef>
          </c:tx>
          <c:spPr>
            <a:solidFill>
              <a:schemeClr val="accent2"/>
            </a:solidFill>
            <a:ln>
              <a:noFill/>
            </a:ln>
            <a:effectLst/>
          </c:spPr>
          <c:invertIfNegative val="0"/>
          <c:cat>
            <c:strRef>
              <c:f>Sheet1!$A$2:$A$8</c:f>
              <c:strCache>
                <c:ptCount val="7"/>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pt idx="5">
                  <c:v>Effects of global warming have already begun</c:v>
                </c:pt>
                <c:pt idx="6">
                  <c:v>Understand global warming issure very/fairly well</c:v>
                </c:pt>
              </c:strCache>
            </c:strRef>
          </c:cat>
          <c:val>
            <c:numRef>
              <c:f>Sheet1!$C$2:$C$8</c:f>
              <c:numCache>
                <c:formatCode>0%</c:formatCode>
                <c:ptCount val="7"/>
                <c:pt idx="0">
                  <c:v>0.51</c:v>
                </c:pt>
                <c:pt idx="1">
                  <c:v>0.75</c:v>
                </c:pt>
                <c:pt idx="2">
                  <c:v>0.48</c:v>
                </c:pt>
                <c:pt idx="3">
                  <c:v>0.73</c:v>
                </c:pt>
                <c:pt idx="4">
                  <c:v>0.7</c:v>
                </c:pt>
                <c:pt idx="5">
                  <c:v>0.62</c:v>
                </c:pt>
                <c:pt idx="6">
                  <c:v>0.82</c:v>
                </c:pt>
              </c:numCache>
            </c:numRef>
          </c:val>
          <c:extLst>
            <c:ext xmlns:c16="http://schemas.microsoft.com/office/drawing/2014/chart" uri="{C3380CC4-5D6E-409C-BE32-E72D297353CC}">
              <c16:uniqueId val="{00000001-EA9F-483E-9D83-85484661BA3E}"/>
            </c:ext>
          </c:extLst>
        </c:ser>
        <c:ser>
          <c:idx val="2"/>
          <c:order val="2"/>
          <c:tx>
            <c:strRef>
              <c:f>Sheet1!$D$1</c:f>
              <c:strCache>
                <c:ptCount val="1"/>
                <c:pt idx="0">
                  <c:v>35 to 54 years</c:v>
                </c:pt>
              </c:strCache>
            </c:strRef>
          </c:tx>
          <c:spPr>
            <a:solidFill>
              <a:schemeClr val="accent3"/>
            </a:solidFill>
            <a:ln>
              <a:noFill/>
            </a:ln>
            <a:effectLst/>
          </c:spPr>
          <c:invertIfNegative val="0"/>
          <c:cat>
            <c:strRef>
              <c:f>Sheet1!$A$2:$A$8</c:f>
              <c:strCache>
                <c:ptCount val="7"/>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pt idx="5">
                  <c:v>Effects of global warming have already begun</c:v>
                </c:pt>
                <c:pt idx="6">
                  <c:v>Understand global warming issure very/fairly well</c:v>
                </c:pt>
              </c:strCache>
            </c:strRef>
          </c:cat>
          <c:val>
            <c:numRef>
              <c:f>Sheet1!$D$2:$D$8</c:f>
              <c:numCache>
                <c:formatCode>0%</c:formatCode>
                <c:ptCount val="7"/>
                <c:pt idx="0">
                  <c:v>0.47</c:v>
                </c:pt>
                <c:pt idx="1">
                  <c:v>0.62</c:v>
                </c:pt>
                <c:pt idx="2">
                  <c:v>0.38</c:v>
                </c:pt>
                <c:pt idx="3">
                  <c:v>0.69</c:v>
                </c:pt>
                <c:pt idx="4">
                  <c:v>0.63</c:v>
                </c:pt>
                <c:pt idx="5">
                  <c:v>0.63</c:v>
                </c:pt>
                <c:pt idx="6">
                  <c:v>0.8</c:v>
                </c:pt>
              </c:numCache>
            </c:numRef>
          </c:val>
          <c:extLst>
            <c:ext xmlns:c16="http://schemas.microsoft.com/office/drawing/2014/chart" uri="{C3380CC4-5D6E-409C-BE32-E72D297353CC}">
              <c16:uniqueId val="{00000002-EA9F-483E-9D83-85484661BA3E}"/>
            </c:ext>
          </c:extLst>
        </c:ser>
        <c:ser>
          <c:idx val="3"/>
          <c:order val="3"/>
          <c:tx>
            <c:strRef>
              <c:f>Sheet1!$E$1</c:f>
              <c:strCache>
                <c:ptCount val="1"/>
                <c:pt idx="0">
                  <c:v>55 years and older</c:v>
                </c:pt>
              </c:strCache>
            </c:strRef>
          </c:tx>
          <c:spPr>
            <a:solidFill>
              <a:schemeClr val="accent4"/>
            </a:solidFill>
            <a:ln>
              <a:noFill/>
            </a:ln>
            <a:effectLst/>
          </c:spPr>
          <c:invertIfNegative val="0"/>
          <c:cat>
            <c:strRef>
              <c:f>Sheet1!$A$2:$A$8</c:f>
              <c:strCache>
                <c:ptCount val="7"/>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pt idx="5">
                  <c:v>Effects of global warming have already begun</c:v>
                </c:pt>
                <c:pt idx="6">
                  <c:v>Understand global warming issure very/fairly well</c:v>
                </c:pt>
              </c:strCache>
            </c:strRef>
          </c:cat>
          <c:val>
            <c:numRef>
              <c:f>Sheet1!$E$2:$E$8</c:f>
              <c:numCache>
                <c:formatCode>0%</c:formatCode>
                <c:ptCount val="7"/>
                <c:pt idx="0">
                  <c:v>0.28999999999999998</c:v>
                </c:pt>
                <c:pt idx="1">
                  <c:v>0.55000000000000004</c:v>
                </c:pt>
                <c:pt idx="2">
                  <c:v>0.31</c:v>
                </c:pt>
                <c:pt idx="3">
                  <c:v>0.57999999999999996</c:v>
                </c:pt>
                <c:pt idx="4">
                  <c:v>0.56000000000000005</c:v>
                </c:pt>
                <c:pt idx="5">
                  <c:v>0.54</c:v>
                </c:pt>
                <c:pt idx="6">
                  <c:v>0.76</c:v>
                </c:pt>
              </c:numCache>
            </c:numRef>
          </c:val>
          <c:extLst>
            <c:ext xmlns:c16="http://schemas.microsoft.com/office/drawing/2014/chart" uri="{C3380CC4-5D6E-409C-BE32-E72D297353CC}">
              <c16:uniqueId val="{00000003-EA9F-483E-9D83-85484661BA3E}"/>
            </c:ext>
          </c:extLst>
        </c:ser>
        <c:dLbls>
          <c:showLegendKey val="0"/>
          <c:showVal val="0"/>
          <c:showCatName val="0"/>
          <c:showSerName val="0"/>
          <c:showPercent val="0"/>
          <c:showBubbleSize val="0"/>
        </c:dLbls>
        <c:gapWidth val="219"/>
        <c:overlap val="-27"/>
        <c:axId val="580719952"/>
        <c:axId val="586719392"/>
      </c:barChart>
      <c:catAx>
        <c:axId val="580719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ln w="0">
                  <a:noFill/>
                </a:ln>
                <a:solidFill>
                  <a:schemeClr val="tx1">
                    <a:lumMod val="65000"/>
                    <a:lumOff val="35000"/>
                  </a:schemeClr>
                </a:solidFill>
                <a:latin typeface="+mn-lt"/>
                <a:ea typeface="+mn-ea"/>
                <a:cs typeface="+mn-cs"/>
              </a:defRPr>
            </a:pPr>
            <a:endParaRPr lang="en-US"/>
          </a:p>
        </c:txPr>
        <c:crossAx val="586719392"/>
        <c:crossesAt val="0"/>
        <c:auto val="1"/>
        <c:lblAlgn val="ctr"/>
        <c:lblOffset val="100"/>
        <c:noMultiLvlLbl val="0"/>
      </c:catAx>
      <c:valAx>
        <c:axId val="5867193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out"/>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0719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dirty="0"/>
              <a:t>How</a:t>
            </a:r>
            <a:r>
              <a:rPr lang="en-US" sz="1200" baseline="0" dirty="0"/>
              <a:t> serious is climate emergency to you? (23 responses)</a:t>
            </a:r>
            <a:endParaRPr lang="en-US" sz="12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5</c:v>
                </c:pt>
                <c:pt idx="1">
                  <c:v>2</c:v>
                </c:pt>
                <c:pt idx="2">
                  <c:v>3</c:v>
                </c:pt>
                <c:pt idx="3">
                  <c:v>1</c:v>
                </c:pt>
                <c:pt idx="4">
                  <c:v>12</c:v>
                </c:pt>
              </c:numCache>
            </c:numRef>
          </c:val>
          <c:extLst>
            <c:ext xmlns:c16="http://schemas.microsoft.com/office/drawing/2014/chart" uri="{C3380CC4-5D6E-409C-BE32-E72D297353CC}">
              <c16:uniqueId val="{00000000-6CB1-4A22-8DA4-7DB1D553514D}"/>
            </c:ext>
          </c:extLst>
        </c:ser>
        <c:dLbls>
          <c:showLegendKey val="0"/>
          <c:showVal val="0"/>
          <c:showCatName val="0"/>
          <c:showSerName val="0"/>
          <c:showPercent val="0"/>
          <c:showBubbleSize val="0"/>
        </c:dLbls>
        <c:gapWidth val="219"/>
        <c:overlap val="-27"/>
        <c:axId val="294755104"/>
        <c:axId val="827526016"/>
      </c:barChart>
      <c:catAx>
        <c:axId val="294755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7526016"/>
        <c:crosses val="autoZero"/>
        <c:auto val="1"/>
        <c:lblAlgn val="ctr"/>
        <c:lblOffset val="100"/>
        <c:noMultiLvlLbl val="0"/>
      </c:catAx>
      <c:valAx>
        <c:axId val="827526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4755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dirty="0"/>
              <a:t>How</a:t>
            </a:r>
            <a:r>
              <a:rPr lang="en-US" sz="1200" baseline="0" dirty="0"/>
              <a:t> do you think about your knowledge of climate emergency? (23 responses)</a:t>
            </a:r>
            <a:endParaRPr lang="en-US" sz="12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8</c:v>
                </c:pt>
                <c:pt idx="1">
                  <c:v>1</c:v>
                </c:pt>
                <c:pt idx="2">
                  <c:v>4</c:v>
                </c:pt>
                <c:pt idx="3">
                  <c:v>8</c:v>
                </c:pt>
                <c:pt idx="4">
                  <c:v>2</c:v>
                </c:pt>
              </c:numCache>
            </c:numRef>
          </c:val>
          <c:extLst>
            <c:ext xmlns:c16="http://schemas.microsoft.com/office/drawing/2014/chart" uri="{C3380CC4-5D6E-409C-BE32-E72D297353CC}">
              <c16:uniqueId val="{00000000-92DC-498D-869E-DD251E5A2838}"/>
            </c:ext>
          </c:extLst>
        </c:ser>
        <c:dLbls>
          <c:showLegendKey val="0"/>
          <c:showVal val="0"/>
          <c:showCatName val="0"/>
          <c:showSerName val="0"/>
          <c:showPercent val="0"/>
          <c:showBubbleSize val="0"/>
        </c:dLbls>
        <c:gapWidth val="219"/>
        <c:overlap val="-27"/>
        <c:axId val="294755104"/>
        <c:axId val="827526016"/>
      </c:barChart>
      <c:catAx>
        <c:axId val="294755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7526016"/>
        <c:crosses val="autoZero"/>
        <c:auto val="1"/>
        <c:lblAlgn val="ctr"/>
        <c:lblOffset val="100"/>
        <c:noMultiLvlLbl val="0"/>
      </c:catAx>
      <c:valAx>
        <c:axId val="827526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4755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Opinions</a:t>
            </a:r>
            <a:r>
              <a:rPr lang="en-GB" baseline="0" dirty="0"/>
              <a:t> on global warming</a:t>
            </a:r>
            <a:endParaRPr lang="en-GB"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8553667803969344E-2"/>
          <c:y val="3.7739358347532177E-2"/>
          <c:w val="0.9463489625796595"/>
          <c:h val="0.72972513241592529"/>
        </c:manualLayout>
      </c:layout>
      <c:barChart>
        <c:barDir val="col"/>
        <c:grouping val="clustered"/>
        <c:varyColors val="0"/>
        <c:ser>
          <c:idx val="0"/>
          <c:order val="0"/>
          <c:tx>
            <c:strRef>
              <c:f>Sheet1!$B$1</c:f>
              <c:strCache>
                <c:ptCount val="1"/>
                <c:pt idx="0">
                  <c:v>12 year olds</c:v>
                </c:pt>
              </c:strCache>
            </c:strRef>
          </c:tx>
          <c:spPr>
            <a:solidFill>
              <a:schemeClr val="accent1"/>
            </a:solidFill>
            <a:ln>
              <a:noFill/>
            </a:ln>
            <a:effectLst/>
          </c:spPr>
          <c:invertIfNegative val="0"/>
          <c:cat>
            <c:strRef>
              <c:f>Sheet1!$A$2:$A$8</c:f>
              <c:strCache>
                <c:ptCount val="7"/>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pt idx="5">
                  <c:v>Effects of global warming have already begun</c:v>
                </c:pt>
                <c:pt idx="6">
                  <c:v>Understand global warming issure very/fairly well</c:v>
                </c:pt>
              </c:strCache>
            </c:strRef>
          </c:cat>
          <c:val>
            <c:numRef>
              <c:f>Sheet1!$B$2:$B$8</c:f>
              <c:numCache>
                <c:formatCode>0%</c:formatCode>
                <c:ptCount val="7"/>
                <c:pt idx="0">
                  <c:v>0.63</c:v>
                </c:pt>
                <c:pt idx="1">
                  <c:v>0.67</c:v>
                </c:pt>
                <c:pt idx="2">
                  <c:v>0.75</c:v>
                </c:pt>
                <c:pt idx="3">
                  <c:v>0.67</c:v>
                </c:pt>
                <c:pt idx="4">
                  <c:v>0.41599999999999998</c:v>
                </c:pt>
                <c:pt idx="5">
                  <c:v>0</c:v>
                </c:pt>
                <c:pt idx="6">
                  <c:v>0</c:v>
                </c:pt>
              </c:numCache>
            </c:numRef>
          </c:val>
          <c:extLst>
            <c:ext xmlns:c16="http://schemas.microsoft.com/office/drawing/2014/chart" uri="{C3380CC4-5D6E-409C-BE32-E72D297353CC}">
              <c16:uniqueId val="{00000000-AE48-4BC4-8531-D916159E4D57}"/>
            </c:ext>
          </c:extLst>
        </c:ser>
        <c:ser>
          <c:idx val="1"/>
          <c:order val="1"/>
          <c:tx>
            <c:strRef>
              <c:f>Sheet1!$C$1</c:f>
              <c:strCache>
                <c:ptCount val="1"/>
                <c:pt idx="0">
                  <c:v>18 to 34 years</c:v>
                </c:pt>
              </c:strCache>
            </c:strRef>
          </c:tx>
          <c:spPr>
            <a:solidFill>
              <a:schemeClr val="accent2"/>
            </a:solidFill>
            <a:ln>
              <a:noFill/>
            </a:ln>
            <a:effectLst/>
          </c:spPr>
          <c:invertIfNegative val="0"/>
          <c:cat>
            <c:strRef>
              <c:f>Sheet1!$A$2:$A$8</c:f>
              <c:strCache>
                <c:ptCount val="7"/>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pt idx="5">
                  <c:v>Effects of global warming have already begun</c:v>
                </c:pt>
                <c:pt idx="6">
                  <c:v>Understand global warming issure very/fairly well</c:v>
                </c:pt>
              </c:strCache>
            </c:strRef>
          </c:cat>
          <c:val>
            <c:numRef>
              <c:f>Sheet1!$C$2:$C$8</c:f>
              <c:numCache>
                <c:formatCode>0%</c:formatCode>
                <c:ptCount val="7"/>
                <c:pt idx="0">
                  <c:v>0.51</c:v>
                </c:pt>
                <c:pt idx="1">
                  <c:v>0.75</c:v>
                </c:pt>
                <c:pt idx="2">
                  <c:v>0.48</c:v>
                </c:pt>
                <c:pt idx="3">
                  <c:v>0.73</c:v>
                </c:pt>
                <c:pt idx="4">
                  <c:v>0.7</c:v>
                </c:pt>
                <c:pt idx="5">
                  <c:v>0.62</c:v>
                </c:pt>
                <c:pt idx="6">
                  <c:v>0.82</c:v>
                </c:pt>
              </c:numCache>
            </c:numRef>
          </c:val>
          <c:extLst>
            <c:ext xmlns:c16="http://schemas.microsoft.com/office/drawing/2014/chart" uri="{C3380CC4-5D6E-409C-BE32-E72D297353CC}">
              <c16:uniqueId val="{00000001-AE48-4BC4-8531-D916159E4D57}"/>
            </c:ext>
          </c:extLst>
        </c:ser>
        <c:ser>
          <c:idx val="2"/>
          <c:order val="2"/>
          <c:tx>
            <c:strRef>
              <c:f>Sheet1!$D$1</c:f>
              <c:strCache>
                <c:ptCount val="1"/>
                <c:pt idx="0">
                  <c:v>35 to 54 years</c:v>
                </c:pt>
              </c:strCache>
            </c:strRef>
          </c:tx>
          <c:spPr>
            <a:solidFill>
              <a:schemeClr val="accent3"/>
            </a:solidFill>
            <a:ln>
              <a:noFill/>
            </a:ln>
            <a:effectLst/>
          </c:spPr>
          <c:invertIfNegative val="0"/>
          <c:cat>
            <c:strRef>
              <c:f>Sheet1!$A$2:$A$8</c:f>
              <c:strCache>
                <c:ptCount val="7"/>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pt idx="5">
                  <c:v>Effects of global warming have already begun</c:v>
                </c:pt>
                <c:pt idx="6">
                  <c:v>Understand global warming issure very/fairly well</c:v>
                </c:pt>
              </c:strCache>
            </c:strRef>
          </c:cat>
          <c:val>
            <c:numRef>
              <c:f>Sheet1!$D$2:$D$8</c:f>
              <c:numCache>
                <c:formatCode>0%</c:formatCode>
                <c:ptCount val="7"/>
                <c:pt idx="0">
                  <c:v>0.47</c:v>
                </c:pt>
                <c:pt idx="1">
                  <c:v>0.62</c:v>
                </c:pt>
                <c:pt idx="2">
                  <c:v>0.38</c:v>
                </c:pt>
                <c:pt idx="3">
                  <c:v>0.69</c:v>
                </c:pt>
                <c:pt idx="4">
                  <c:v>0.63</c:v>
                </c:pt>
                <c:pt idx="5">
                  <c:v>0.63</c:v>
                </c:pt>
                <c:pt idx="6">
                  <c:v>0.8</c:v>
                </c:pt>
              </c:numCache>
            </c:numRef>
          </c:val>
          <c:extLst>
            <c:ext xmlns:c16="http://schemas.microsoft.com/office/drawing/2014/chart" uri="{C3380CC4-5D6E-409C-BE32-E72D297353CC}">
              <c16:uniqueId val="{00000002-AE48-4BC4-8531-D916159E4D57}"/>
            </c:ext>
          </c:extLst>
        </c:ser>
        <c:ser>
          <c:idx val="3"/>
          <c:order val="3"/>
          <c:tx>
            <c:strRef>
              <c:f>Sheet1!$E$1</c:f>
              <c:strCache>
                <c:ptCount val="1"/>
                <c:pt idx="0">
                  <c:v>55 years and older</c:v>
                </c:pt>
              </c:strCache>
            </c:strRef>
          </c:tx>
          <c:spPr>
            <a:solidFill>
              <a:schemeClr val="accent4"/>
            </a:solidFill>
            <a:ln>
              <a:noFill/>
            </a:ln>
            <a:effectLst/>
          </c:spPr>
          <c:invertIfNegative val="0"/>
          <c:cat>
            <c:strRef>
              <c:f>Sheet1!$A$2:$A$8</c:f>
              <c:strCache>
                <c:ptCount val="7"/>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pt idx="5">
                  <c:v>Effects of global warming have already begun</c:v>
                </c:pt>
                <c:pt idx="6">
                  <c:v>Understand global warming issure very/fairly well</c:v>
                </c:pt>
              </c:strCache>
            </c:strRef>
          </c:cat>
          <c:val>
            <c:numRef>
              <c:f>Sheet1!$E$2:$E$8</c:f>
              <c:numCache>
                <c:formatCode>0%</c:formatCode>
                <c:ptCount val="7"/>
                <c:pt idx="0">
                  <c:v>0.28999999999999998</c:v>
                </c:pt>
                <c:pt idx="1">
                  <c:v>0.55000000000000004</c:v>
                </c:pt>
                <c:pt idx="2">
                  <c:v>0.31</c:v>
                </c:pt>
                <c:pt idx="3">
                  <c:v>0.57999999999999996</c:v>
                </c:pt>
                <c:pt idx="4">
                  <c:v>0.56000000000000005</c:v>
                </c:pt>
                <c:pt idx="5">
                  <c:v>0.54</c:v>
                </c:pt>
                <c:pt idx="6">
                  <c:v>0.76</c:v>
                </c:pt>
              </c:numCache>
            </c:numRef>
          </c:val>
          <c:extLst>
            <c:ext xmlns:c16="http://schemas.microsoft.com/office/drawing/2014/chart" uri="{C3380CC4-5D6E-409C-BE32-E72D297353CC}">
              <c16:uniqueId val="{00000003-AE48-4BC4-8531-D916159E4D57}"/>
            </c:ext>
          </c:extLst>
        </c:ser>
        <c:dLbls>
          <c:showLegendKey val="0"/>
          <c:showVal val="0"/>
          <c:showCatName val="0"/>
          <c:showSerName val="0"/>
          <c:showPercent val="0"/>
          <c:showBubbleSize val="0"/>
        </c:dLbls>
        <c:gapWidth val="219"/>
        <c:overlap val="-27"/>
        <c:axId val="580719952"/>
        <c:axId val="586719392"/>
      </c:barChart>
      <c:catAx>
        <c:axId val="580719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ln w="0">
                  <a:noFill/>
                </a:ln>
                <a:solidFill>
                  <a:schemeClr val="tx1">
                    <a:lumMod val="65000"/>
                    <a:lumOff val="35000"/>
                  </a:schemeClr>
                </a:solidFill>
                <a:latin typeface="+mn-lt"/>
                <a:ea typeface="+mn-ea"/>
                <a:cs typeface="+mn-cs"/>
              </a:defRPr>
            </a:pPr>
            <a:endParaRPr lang="en-US"/>
          </a:p>
        </c:txPr>
        <c:crossAx val="586719392"/>
        <c:crossesAt val="0"/>
        <c:auto val="1"/>
        <c:lblAlgn val="ctr"/>
        <c:lblOffset val="100"/>
        <c:noMultiLvlLbl val="0"/>
      </c:catAx>
      <c:valAx>
        <c:axId val="5867193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out"/>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0719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Opinions</a:t>
            </a:r>
            <a:r>
              <a:rPr lang="en-GB" baseline="0" dirty="0"/>
              <a:t> on global warming</a:t>
            </a:r>
            <a:endParaRPr lang="en-GB"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8553667803969344E-2"/>
          <c:y val="0.16736248468484483"/>
          <c:w val="0.9463489625796595"/>
          <c:h val="0.4499548997652067"/>
        </c:manualLayout>
      </c:layout>
      <c:barChart>
        <c:barDir val="col"/>
        <c:grouping val="clustered"/>
        <c:varyColors val="0"/>
        <c:ser>
          <c:idx val="0"/>
          <c:order val="0"/>
          <c:tx>
            <c:strRef>
              <c:f>Sheet1!$B$1</c:f>
              <c:strCache>
                <c:ptCount val="1"/>
                <c:pt idx="0">
                  <c:v>12 year olds</c:v>
                </c:pt>
              </c:strCache>
            </c:strRef>
          </c:tx>
          <c:spPr>
            <a:solidFill>
              <a:schemeClr val="accent1"/>
            </a:solidFill>
            <a:ln>
              <a:noFill/>
            </a:ln>
            <a:effectLst/>
          </c:spPr>
          <c:invertIfNegative val="0"/>
          <c:cat>
            <c:strRef>
              <c:f>Sheet1!$A$2:$A$6</c:f>
              <c:strCache>
                <c:ptCount val="5"/>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strCache>
            </c:strRef>
          </c:cat>
          <c:val>
            <c:numRef>
              <c:f>Sheet1!$B$2:$B$6</c:f>
              <c:numCache>
                <c:formatCode>0%</c:formatCode>
                <c:ptCount val="5"/>
                <c:pt idx="0">
                  <c:v>0.63</c:v>
                </c:pt>
                <c:pt idx="1">
                  <c:v>0.67</c:v>
                </c:pt>
                <c:pt idx="2">
                  <c:v>0.75</c:v>
                </c:pt>
                <c:pt idx="3">
                  <c:v>0.67</c:v>
                </c:pt>
                <c:pt idx="4">
                  <c:v>0.41599999999999998</c:v>
                </c:pt>
              </c:numCache>
            </c:numRef>
          </c:val>
          <c:extLst>
            <c:ext xmlns:c16="http://schemas.microsoft.com/office/drawing/2014/chart" uri="{C3380CC4-5D6E-409C-BE32-E72D297353CC}">
              <c16:uniqueId val="{00000000-17C4-40A0-A943-A04F4BF24B09}"/>
            </c:ext>
          </c:extLst>
        </c:ser>
        <c:ser>
          <c:idx val="1"/>
          <c:order val="1"/>
          <c:tx>
            <c:strRef>
              <c:f>Sheet1!$C$1</c:f>
              <c:strCache>
                <c:ptCount val="1"/>
                <c:pt idx="0">
                  <c:v>18 to 34 years</c:v>
                </c:pt>
              </c:strCache>
            </c:strRef>
          </c:tx>
          <c:spPr>
            <a:solidFill>
              <a:schemeClr val="accent2"/>
            </a:solidFill>
            <a:ln>
              <a:noFill/>
            </a:ln>
            <a:effectLst/>
          </c:spPr>
          <c:invertIfNegative val="0"/>
          <c:cat>
            <c:strRef>
              <c:f>Sheet1!$A$2:$A$6</c:f>
              <c:strCache>
                <c:ptCount val="5"/>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strCache>
            </c:strRef>
          </c:cat>
          <c:val>
            <c:numRef>
              <c:f>Sheet1!$C$2:$C$6</c:f>
              <c:numCache>
                <c:formatCode>0%</c:formatCode>
                <c:ptCount val="5"/>
                <c:pt idx="0">
                  <c:v>0.51</c:v>
                </c:pt>
                <c:pt idx="1">
                  <c:v>0.75</c:v>
                </c:pt>
                <c:pt idx="2">
                  <c:v>0.48</c:v>
                </c:pt>
                <c:pt idx="3">
                  <c:v>0.73</c:v>
                </c:pt>
                <c:pt idx="4">
                  <c:v>0.7</c:v>
                </c:pt>
              </c:numCache>
            </c:numRef>
          </c:val>
          <c:extLst>
            <c:ext xmlns:c16="http://schemas.microsoft.com/office/drawing/2014/chart" uri="{C3380CC4-5D6E-409C-BE32-E72D297353CC}">
              <c16:uniqueId val="{00000001-17C4-40A0-A943-A04F4BF24B09}"/>
            </c:ext>
          </c:extLst>
        </c:ser>
        <c:ser>
          <c:idx val="2"/>
          <c:order val="2"/>
          <c:tx>
            <c:strRef>
              <c:f>Sheet1!$D$1</c:f>
              <c:strCache>
                <c:ptCount val="1"/>
                <c:pt idx="0">
                  <c:v>35 to 54 years</c:v>
                </c:pt>
              </c:strCache>
            </c:strRef>
          </c:tx>
          <c:spPr>
            <a:solidFill>
              <a:schemeClr val="accent3"/>
            </a:solidFill>
            <a:ln>
              <a:noFill/>
            </a:ln>
            <a:effectLst/>
          </c:spPr>
          <c:invertIfNegative val="0"/>
          <c:cat>
            <c:strRef>
              <c:f>Sheet1!$A$2:$A$6</c:f>
              <c:strCache>
                <c:ptCount val="5"/>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strCache>
            </c:strRef>
          </c:cat>
          <c:val>
            <c:numRef>
              <c:f>Sheet1!$D$2:$D$6</c:f>
              <c:numCache>
                <c:formatCode>0%</c:formatCode>
                <c:ptCount val="5"/>
                <c:pt idx="0">
                  <c:v>0.47</c:v>
                </c:pt>
                <c:pt idx="1">
                  <c:v>0.62</c:v>
                </c:pt>
                <c:pt idx="2">
                  <c:v>0.38</c:v>
                </c:pt>
                <c:pt idx="3">
                  <c:v>0.69</c:v>
                </c:pt>
                <c:pt idx="4">
                  <c:v>0.63</c:v>
                </c:pt>
              </c:numCache>
            </c:numRef>
          </c:val>
          <c:extLst>
            <c:ext xmlns:c16="http://schemas.microsoft.com/office/drawing/2014/chart" uri="{C3380CC4-5D6E-409C-BE32-E72D297353CC}">
              <c16:uniqueId val="{00000002-17C4-40A0-A943-A04F4BF24B09}"/>
            </c:ext>
          </c:extLst>
        </c:ser>
        <c:ser>
          <c:idx val="3"/>
          <c:order val="3"/>
          <c:tx>
            <c:strRef>
              <c:f>Sheet1!$E$1</c:f>
              <c:strCache>
                <c:ptCount val="1"/>
                <c:pt idx="0">
                  <c:v>55 years and older</c:v>
                </c:pt>
              </c:strCache>
            </c:strRef>
          </c:tx>
          <c:spPr>
            <a:solidFill>
              <a:schemeClr val="accent4"/>
            </a:solidFill>
            <a:ln>
              <a:noFill/>
            </a:ln>
            <a:effectLst/>
          </c:spPr>
          <c:invertIfNegative val="0"/>
          <c:cat>
            <c:strRef>
              <c:f>Sheet1!$A$2:$A$6</c:f>
              <c:strCache>
                <c:ptCount val="5"/>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strCache>
            </c:strRef>
          </c:cat>
          <c:val>
            <c:numRef>
              <c:f>Sheet1!$E$2:$E$6</c:f>
              <c:numCache>
                <c:formatCode>0%</c:formatCode>
                <c:ptCount val="5"/>
                <c:pt idx="0">
                  <c:v>0.28999999999999998</c:v>
                </c:pt>
                <c:pt idx="1">
                  <c:v>0.55000000000000004</c:v>
                </c:pt>
                <c:pt idx="2">
                  <c:v>0.31</c:v>
                </c:pt>
                <c:pt idx="3">
                  <c:v>0.57999999999999996</c:v>
                </c:pt>
                <c:pt idx="4">
                  <c:v>0.56000000000000005</c:v>
                </c:pt>
              </c:numCache>
            </c:numRef>
          </c:val>
          <c:extLst>
            <c:ext xmlns:c16="http://schemas.microsoft.com/office/drawing/2014/chart" uri="{C3380CC4-5D6E-409C-BE32-E72D297353CC}">
              <c16:uniqueId val="{00000003-17C4-40A0-A943-A04F4BF24B09}"/>
            </c:ext>
          </c:extLst>
        </c:ser>
        <c:dLbls>
          <c:showLegendKey val="0"/>
          <c:showVal val="0"/>
          <c:showCatName val="0"/>
          <c:showSerName val="0"/>
          <c:showPercent val="0"/>
          <c:showBubbleSize val="0"/>
        </c:dLbls>
        <c:gapWidth val="219"/>
        <c:overlap val="-27"/>
        <c:axId val="580719952"/>
        <c:axId val="586719392"/>
      </c:barChart>
      <c:catAx>
        <c:axId val="580719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ln w="0">
                  <a:noFill/>
                </a:ln>
                <a:solidFill>
                  <a:schemeClr val="tx1">
                    <a:lumMod val="65000"/>
                    <a:lumOff val="35000"/>
                  </a:schemeClr>
                </a:solidFill>
                <a:latin typeface="+mn-lt"/>
                <a:ea typeface="+mn-ea"/>
                <a:cs typeface="+mn-cs"/>
              </a:defRPr>
            </a:pPr>
            <a:endParaRPr lang="en-US"/>
          </a:p>
        </c:txPr>
        <c:crossAx val="586719392"/>
        <c:crossesAt val="0"/>
        <c:auto val="1"/>
        <c:lblAlgn val="ctr"/>
        <c:lblOffset val="100"/>
        <c:noMultiLvlLbl val="0"/>
      </c:catAx>
      <c:valAx>
        <c:axId val="5867193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out"/>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0719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spc="0" baseline="0">
                <a:solidFill>
                  <a:schemeClr val="tx1">
                    <a:lumMod val="65000"/>
                    <a:lumOff val="35000"/>
                  </a:schemeClr>
                </a:solidFill>
                <a:latin typeface="+mn-lt"/>
                <a:ea typeface="+mn-ea"/>
                <a:cs typeface="+mn-cs"/>
              </a:defRPr>
            </a:pPr>
            <a:r>
              <a:rPr lang="en-US" sz="1400" dirty="0"/>
              <a:t>Sustainable actions taken</a:t>
            </a:r>
            <a:endParaRPr lang="en-GB" sz="1400" dirty="0"/>
          </a:p>
        </c:rich>
      </c:tx>
      <c:overlay val="0"/>
      <c:spPr>
        <a:noFill/>
        <a:ln>
          <a:noFill/>
        </a:ln>
        <a:effectLst/>
      </c:spPr>
      <c:txPr>
        <a:bodyPr rot="0" spcFirstLastPara="1" vertOverflow="ellipsis" vert="horz" wrap="square" anchor="ctr" anchorCtr="1"/>
        <a:lstStyle/>
        <a:p>
          <a:pPr>
            <a:defRPr sz="1915"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1341161356546306"/>
          <c:w val="1"/>
          <c:h val="0.67810140471628144"/>
        </c:manualLayout>
      </c:layout>
      <c:ofPieChart>
        <c:ofPieType val="pie"/>
        <c:varyColors val="1"/>
        <c:ser>
          <c:idx val="0"/>
          <c:order val="0"/>
          <c:tx>
            <c:strRef>
              <c:f>Sheet1!$B$1</c:f>
              <c:strCache>
                <c:ptCount val="1"/>
                <c:pt idx="0">
                  <c:v>Sustainable actions taken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1EE-4410-8EAD-DF289436E5D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1EE-4410-8EAD-DF289436E5D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1EE-4410-8EAD-DF289436E5D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1EE-4410-8EAD-DF289436E5D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D1EE-4410-8EAD-DF289436E5D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D1EE-4410-8EAD-DF289436E5DA}"/>
              </c:ext>
            </c:extLst>
          </c:dPt>
          <c:dLbls>
            <c:dLbl>
              <c:idx val="3"/>
              <c:layout>
                <c:manualLayout>
                  <c:x val="-7.4036677886819228E-3"/>
                  <c:y val="5.1082054673082897E-2"/>
                </c:manualLayout>
              </c:layout>
              <c:spPr>
                <a:solidFill>
                  <a:srgbClr val="FFFFFF"/>
                </a:solidFill>
                <a:ln w="9525" cap="flat" cmpd="sng" algn="ctr">
                  <a:solidFill>
                    <a:srgbClr val="000000">
                      <a:lumMod val="50000"/>
                      <a:lumOff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29863"/>
                        <a:gd name="adj2" fmla="val 66126"/>
                      </a:avLst>
                    </a:prstGeom>
                    <a:noFill/>
                    <a:ln>
                      <a:noFill/>
                    </a:ln>
                  </c15:spPr>
                </c:ext>
                <c:ext xmlns:c16="http://schemas.microsoft.com/office/drawing/2014/chart" uri="{C3380CC4-5D6E-409C-BE32-E72D297353CC}">
                  <c16:uniqueId val="{00000007-D1EE-4410-8EAD-DF289436E5DA}"/>
                </c:ext>
              </c:extLst>
            </c:dLbl>
            <c:dLbl>
              <c:idx val="4"/>
              <c:layout>
                <c:manualLayout>
                  <c:x val="0.1456054665107426"/>
                  <c:y val="-3.5757438271158119E-2"/>
                </c:manualLayout>
              </c:layout>
              <c:spPr>
                <a:solidFill>
                  <a:srgbClr val="FFFFFF"/>
                </a:solidFill>
                <a:ln w="9525" cap="flat" cmpd="sng" algn="ctr">
                  <a:solidFill>
                    <a:srgbClr val="000000">
                      <a:lumMod val="50000"/>
                      <a:lumOff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89093"/>
                        <a:gd name="adj2" fmla="val -64835"/>
                      </a:avLst>
                    </a:prstGeom>
                    <a:noFill/>
                    <a:ln>
                      <a:noFill/>
                    </a:ln>
                  </c15:spPr>
                </c:ext>
                <c:ext xmlns:c16="http://schemas.microsoft.com/office/drawing/2014/chart" uri="{C3380CC4-5D6E-409C-BE32-E72D297353CC}">
                  <c16:uniqueId val="{00000009-D1EE-4410-8EAD-DF289436E5DA}"/>
                </c:ext>
              </c:extLst>
            </c:dLbl>
            <c:dLbl>
              <c:idx val="5"/>
              <c:layout>
                <c:manualLayout>
                  <c:x val="-0.16658242808434662"/>
                  <c:y val="0.14302995419508358"/>
                </c:manualLayout>
              </c:layout>
              <c:tx>
                <c:rich>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r>
                      <a:rPr lang="en-US" dirty="0"/>
                      <a:t>Reduce Reuse Recycle</a:t>
                    </a:r>
                    <a:r>
                      <a:rPr lang="en-US" baseline="0" dirty="0"/>
                      <a:t>
</a:t>
                    </a:r>
                    <a:fld id="{7B44EFBB-678B-41F8-9C15-B59BE335E473}" type="PERCENTAGE">
                      <a:rPr lang="en-US" baseline="0" dirty="0"/>
                      <a:pPr>
                        <a:defRPr/>
                      </a:pPr>
                      <a:t>[PERCENTAGE]</a:t>
                    </a:fld>
                    <a:endParaRPr lang="en-US" baseline="0" dirty="0"/>
                  </a:p>
                </c:rich>
              </c:tx>
              <c:spPr>
                <a:xfrm>
                  <a:off x="1563885" y="1245368"/>
                  <a:ext cx="1599666" cy="573233"/>
                </a:xfrm>
                <a:solidFill>
                  <a:srgbClr val="FFFFFF"/>
                </a:solidFill>
                <a:ln w="9525" cap="flat" cmpd="sng" algn="ctr">
                  <a:solidFill>
                    <a:srgbClr val="000000">
                      <a:lumMod val="50000"/>
                      <a:lumOff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26578"/>
                        <a:gd name="adj2" fmla="val -63979"/>
                      </a:avLst>
                    </a:prstGeom>
                    <a:noFill/>
                    <a:ln>
                      <a:noFill/>
                    </a:ln>
                  </c15:spPr>
                  <c15:layout>
                    <c:manualLayout>
                      <c:w val="0.31085047350439104"/>
                      <c:h val="0.2305666970745669"/>
                    </c:manualLayout>
                  </c15:layout>
                  <c15:dlblFieldTable/>
                  <c15:showDataLabelsRange val="0"/>
                </c:ext>
                <c:ext xmlns:c16="http://schemas.microsoft.com/office/drawing/2014/chart" uri="{C3380CC4-5D6E-409C-BE32-E72D297353CC}">
                  <c16:uniqueId val="{0000000B-D1EE-4410-8EAD-DF289436E5DA}"/>
                </c:ext>
              </c:extLst>
            </c:dLbl>
            <c:spPr>
              <a:solidFill>
                <a:srgbClr val="FFFFFF"/>
              </a:solidFill>
              <a:ln>
                <a:solidFill>
                  <a:srgbClr val="000000">
                    <a:lumMod val="50000"/>
                    <a:lumOff val="50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Sheet1!$A$2:$A$6</c:f>
              <c:strCache>
                <c:ptCount val="5"/>
                <c:pt idx="0">
                  <c:v>Other</c:v>
                </c:pt>
                <c:pt idx="1">
                  <c:v>None</c:v>
                </c:pt>
                <c:pt idx="2">
                  <c:v>Reduce plastic</c:v>
                </c:pt>
                <c:pt idx="3">
                  <c:v>Use reusable products</c:v>
                </c:pt>
                <c:pt idx="4">
                  <c:v>Recycle</c:v>
                </c:pt>
              </c:strCache>
            </c:strRef>
          </c:cat>
          <c:val>
            <c:numRef>
              <c:f>Sheet1!$B$2:$B$6</c:f>
              <c:numCache>
                <c:formatCode>General</c:formatCode>
                <c:ptCount val="5"/>
                <c:pt idx="0">
                  <c:v>3</c:v>
                </c:pt>
                <c:pt idx="1">
                  <c:v>3</c:v>
                </c:pt>
                <c:pt idx="2">
                  <c:v>6</c:v>
                </c:pt>
                <c:pt idx="3">
                  <c:v>8</c:v>
                </c:pt>
                <c:pt idx="4">
                  <c:v>4</c:v>
                </c:pt>
              </c:numCache>
            </c:numRef>
          </c:val>
          <c:extLst>
            <c:ext xmlns:c16="http://schemas.microsoft.com/office/drawing/2014/chart" uri="{C3380CC4-5D6E-409C-BE32-E72D297353CC}">
              <c16:uniqueId val="{0000000C-D1EE-4410-8EAD-DF289436E5DA}"/>
            </c:ext>
          </c:extLst>
        </c:ser>
        <c:dLbls>
          <c:dLblPos val="inEnd"/>
          <c:showLegendKey val="0"/>
          <c:showVal val="0"/>
          <c:showCatName val="0"/>
          <c:showSerName val="0"/>
          <c:showPercent val="1"/>
          <c:showBubbleSize val="0"/>
          <c:showLeaderLines val="0"/>
        </c:dLbls>
        <c:gapWidth val="100"/>
        <c:splitType val="pos"/>
        <c:splitPos val="3"/>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Height</a:t>
            </a:r>
            <a:r>
              <a:rPr lang="en-GB" baseline="0" dirty="0"/>
              <a:t> of 12-year olds (cm))</a:t>
            </a:r>
            <a:endParaRPr lang="en-GB"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Male</c:v>
                </c:pt>
              </c:strCache>
            </c:strRef>
          </c:tx>
          <c:spPr>
            <a:ln w="28575" cap="rnd">
              <a:solidFill>
                <a:schemeClr val="accent2"/>
              </a:solidFill>
              <a:round/>
            </a:ln>
            <a:effectLst/>
          </c:spPr>
          <c:marker>
            <c:symbol val="none"/>
          </c:marker>
          <c:cat>
            <c:strRef>
              <c:f>Sheet1!$A$2:$A$10</c:f>
              <c:strCache>
                <c:ptCount val="9"/>
                <c:pt idx="0">
                  <c:v>5th</c:v>
                </c:pt>
                <c:pt idx="1">
                  <c:v>10th</c:v>
                </c:pt>
                <c:pt idx="2">
                  <c:v>15th</c:v>
                </c:pt>
                <c:pt idx="3">
                  <c:v>25th</c:v>
                </c:pt>
                <c:pt idx="4">
                  <c:v>50th</c:v>
                </c:pt>
                <c:pt idx="5">
                  <c:v>75th</c:v>
                </c:pt>
                <c:pt idx="6">
                  <c:v>85th</c:v>
                </c:pt>
                <c:pt idx="7">
                  <c:v>90th</c:v>
                </c:pt>
                <c:pt idx="8">
                  <c:v>95th</c:v>
                </c:pt>
              </c:strCache>
            </c:strRef>
          </c:cat>
          <c:val>
            <c:numRef>
              <c:f>Sheet1!$B$2:$B$10</c:f>
              <c:numCache>
                <c:formatCode>General</c:formatCode>
                <c:ptCount val="9"/>
                <c:pt idx="0">
                  <c:v>143.1</c:v>
                </c:pt>
                <c:pt idx="1">
                  <c:v>144.4</c:v>
                </c:pt>
                <c:pt idx="2">
                  <c:v>146</c:v>
                </c:pt>
                <c:pt idx="3">
                  <c:v>149</c:v>
                </c:pt>
                <c:pt idx="4">
                  <c:v>153.4</c:v>
                </c:pt>
                <c:pt idx="5">
                  <c:v>160.6</c:v>
                </c:pt>
                <c:pt idx="6">
                  <c:v>163.30000000000001</c:v>
                </c:pt>
                <c:pt idx="7">
                  <c:v>165.8</c:v>
                </c:pt>
                <c:pt idx="8">
                  <c:v>168.2</c:v>
                </c:pt>
              </c:numCache>
            </c:numRef>
          </c:val>
          <c:smooth val="0"/>
          <c:extLst>
            <c:ext xmlns:c16="http://schemas.microsoft.com/office/drawing/2014/chart" uri="{C3380CC4-5D6E-409C-BE32-E72D297353CC}">
              <c16:uniqueId val="{00000000-C29C-4C4D-B82E-7FF326C94724}"/>
            </c:ext>
          </c:extLst>
        </c:ser>
        <c:ser>
          <c:idx val="1"/>
          <c:order val="1"/>
          <c:tx>
            <c:strRef>
              <c:f>Sheet1!$C$1</c:f>
              <c:strCache>
                <c:ptCount val="1"/>
                <c:pt idx="0">
                  <c:v>Female</c:v>
                </c:pt>
              </c:strCache>
            </c:strRef>
          </c:tx>
          <c:spPr>
            <a:ln w="28575" cap="rnd">
              <a:solidFill>
                <a:schemeClr val="accent4"/>
              </a:solidFill>
              <a:round/>
            </a:ln>
            <a:effectLst/>
          </c:spPr>
          <c:marker>
            <c:symbol val="none"/>
          </c:marker>
          <c:cat>
            <c:strRef>
              <c:f>Sheet1!$A$2:$A$10</c:f>
              <c:strCache>
                <c:ptCount val="9"/>
                <c:pt idx="0">
                  <c:v>5th</c:v>
                </c:pt>
                <c:pt idx="1">
                  <c:v>10th</c:v>
                </c:pt>
                <c:pt idx="2">
                  <c:v>15th</c:v>
                </c:pt>
                <c:pt idx="3">
                  <c:v>25th</c:v>
                </c:pt>
                <c:pt idx="4">
                  <c:v>50th</c:v>
                </c:pt>
                <c:pt idx="5">
                  <c:v>75th</c:v>
                </c:pt>
                <c:pt idx="6">
                  <c:v>85th</c:v>
                </c:pt>
                <c:pt idx="7">
                  <c:v>90th</c:v>
                </c:pt>
                <c:pt idx="8">
                  <c:v>95th</c:v>
                </c:pt>
              </c:strCache>
            </c:strRef>
          </c:cat>
          <c:val>
            <c:numRef>
              <c:f>Sheet1!$C$2:$C$10</c:f>
              <c:numCache>
                <c:formatCode>General</c:formatCode>
                <c:ptCount val="9"/>
                <c:pt idx="0">
                  <c:v>142.9</c:v>
                </c:pt>
                <c:pt idx="1">
                  <c:v>145</c:v>
                </c:pt>
                <c:pt idx="2">
                  <c:v>149.4</c:v>
                </c:pt>
                <c:pt idx="3">
                  <c:v>151.30000000000001</c:v>
                </c:pt>
                <c:pt idx="4">
                  <c:v>156.69999999999999</c:v>
                </c:pt>
                <c:pt idx="5">
                  <c:v>161.69999999999999</c:v>
                </c:pt>
                <c:pt idx="6">
                  <c:v>163.1</c:v>
                </c:pt>
                <c:pt idx="7">
                  <c:v>164.6</c:v>
                </c:pt>
                <c:pt idx="8">
                  <c:v>166.3</c:v>
                </c:pt>
              </c:numCache>
            </c:numRef>
          </c:val>
          <c:smooth val="0"/>
          <c:extLst>
            <c:ext xmlns:c16="http://schemas.microsoft.com/office/drawing/2014/chart" uri="{C3380CC4-5D6E-409C-BE32-E72D297353CC}">
              <c16:uniqueId val="{00000001-C29C-4C4D-B82E-7FF326C94724}"/>
            </c:ext>
          </c:extLst>
        </c:ser>
        <c:dLbls>
          <c:showLegendKey val="0"/>
          <c:showVal val="0"/>
          <c:showCatName val="0"/>
          <c:showSerName val="0"/>
          <c:showPercent val="0"/>
          <c:showBubbleSize val="0"/>
        </c:dLbls>
        <c:smooth val="0"/>
        <c:axId val="1266739007"/>
        <c:axId val="1196407247"/>
      </c:lineChart>
      <c:catAx>
        <c:axId val="1266739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96407247"/>
        <c:crosses val="autoZero"/>
        <c:auto val="1"/>
        <c:lblAlgn val="ctr"/>
        <c:lblOffset val="100"/>
        <c:noMultiLvlLbl val="0"/>
      </c:catAx>
      <c:valAx>
        <c:axId val="11964072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6673900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spc="0" baseline="0">
                <a:solidFill>
                  <a:schemeClr val="tx1">
                    <a:lumMod val="65000"/>
                    <a:lumOff val="35000"/>
                  </a:schemeClr>
                </a:solidFill>
                <a:latin typeface="+mn-lt"/>
                <a:ea typeface="+mn-ea"/>
                <a:cs typeface="+mn-cs"/>
              </a:defRPr>
            </a:pPr>
            <a:r>
              <a:rPr lang="en-US" sz="1400" dirty="0"/>
              <a:t>Sustainable actions taken</a:t>
            </a:r>
            <a:endParaRPr lang="en-GB" sz="1400" dirty="0"/>
          </a:p>
        </c:rich>
      </c:tx>
      <c:overlay val="0"/>
      <c:spPr>
        <a:noFill/>
        <a:ln>
          <a:noFill/>
        </a:ln>
        <a:effectLst/>
      </c:spPr>
      <c:txPr>
        <a:bodyPr rot="0" spcFirstLastPara="1" vertOverflow="ellipsis" vert="horz" wrap="square" anchor="ctr" anchorCtr="1"/>
        <a:lstStyle/>
        <a:p>
          <a:pPr>
            <a:defRPr sz="1915"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1341161356546306"/>
          <c:w val="1"/>
          <c:h val="0.67810140471628144"/>
        </c:manualLayout>
      </c:layout>
      <c:ofPieChart>
        <c:ofPieType val="pie"/>
        <c:varyColors val="1"/>
        <c:ser>
          <c:idx val="0"/>
          <c:order val="0"/>
          <c:tx>
            <c:strRef>
              <c:f>Sheet1!$B$1</c:f>
              <c:strCache>
                <c:ptCount val="1"/>
                <c:pt idx="0">
                  <c:v>Sustainable actions taken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1EE-4410-8EAD-DF289436E5D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1EE-4410-8EAD-DF289436E5D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1EE-4410-8EAD-DF289436E5D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1EE-4410-8EAD-DF289436E5D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D1EE-4410-8EAD-DF289436E5D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D1EE-4410-8EAD-DF289436E5DA}"/>
              </c:ext>
            </c:extLst>
          </c:dPt>
          <c:dLbls>
            <c:dLbl>
              <c:idx val="3"/>
              <c:layout>
                <c:manualLayout>
                  <c:x val="-7.4036677886819228E-3"/>
                  <c:y val="5.1082054673082897E-2"/>
                </c:manualLayout>
              </c:layout>
              <c:spPr>
                <a:solidFill>
                  <a:srgbClr val="FFFFFF"/>
                </a:solidFill>
                <a:ln w="9525" cap="flat" cmpd="sng" algn="ctr">
                  <a:solidFill>
                    <a:srgbClr val="000000">
                      <a:lumMod val="50000"/>
                      <a:lumOff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29863"/>
                        <a:gd name="adj2" fmla="val 66126"/>
                      </a:avLst>
                    </a:prstGeom>
                    <a:noFill/>
                    <a:ln>
                      <a:noFill/>
                    </a:ln>
                  </c15:spPr>
                </c:ext>
                <c:ext xmlns:c16="http://schemas.microsoft.com/office/drawing/2014/chart" uri="{C3380CC4-5D6E-409C-BE32-E72D297353CC}">
                  <c16:uniqueId val="{00000007-D1EE-4410-8EAD-DF289436E5DA}"/>
                </c:ext>
              </c:extLst>
            </c:dLbl>
            <c:dLbl>
              <c:idx val="4"/>
              <c:layout>
                <c:manualLayout>
                  <c:x val="0.1456054665107426"/>
                  <c:y val="-3.5757438271158119E-2"/>
                </c:manualLayout>
              </c:layout>
              <c:spPr>
                <a:solidFill>
                  <a:srgbClr val="FFFFFF"/>
                </a:solidFill>
                <a:ln w="9525" cap="flat" cmpd="sng" algn="ctr">
                  <a:solidFill>
                    <a:srgbClr val="000000">
                      <a:lumMod val="50000"/>
                      <a:lumOff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89093"/>
                        <a:gd name="adj2" fmla="val -64835"/>
                      </a:avLst>
                    </a:prstGeom>
                    <a:noFill/>
                    <a:ln>
                      <a:noFill/>
                    </a:ln>
                  </c15:spPr>
                </c:ext>
                <c:ext xmlns:c16="http://schemas.microsoft.com/office/drawing/2014/chart" uri="{C3380CC4-5D6E-409C-BE32-E72D297353CC}">
                  <c16:uniqueId val="{00000009-D1EE-4410-8EAD-DF289436E5DA}"/>
                </c:ext>
              </c:extLst>
            </c:dLbl>
            <c:dLbl>
              <c:idx val="5"/>
              <c:layout>
                <c:manualLayout>
                  <c:x val="-0.16658242808434662"/>
                  <c:y val="0.14302995419508358"/>
                </c:manualLayout>
              </c:layout>
              <c:tx>
                <c:rich>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r>
                      <a:rPr lang="en-US" dirty="0"/>
                      <a:t>Reduce Reuse Recycle</a:t>
                    </a:r>
                    <a:r>
                      <a:rPr lang="en-US" baseline="0" dirty="0"/>
                      <a:t>
</a:t>
                    </a:r>
                    <a:fld id="{7B44EFBB-678B-41F8-9C15-B59BE335E473}" type="PERCENTAGE">
                      <a:rPr lang="en-US" baseline="0" dirty="0"/>
                      <a:pPr>
                        <a:defRPr/>
                      </a:pPr>
                      <a:t>[PERCENTAGE]</a:t>
                    </a:fld>
                    <a:endParaRPr lang="en-US" baseline="0" dirty="0"/>
                  </a:p>
                </c:rich>
              </c:tx>
              <c:spPr>
                <a:xfrm>
                  <a:off x="1563885" y="1245368"/>
                  <a:ext cx="1599666" cy="573233"/>
                </a:xfrm>
                <a:solidFill>
                  <a:srgbClr val="FFFFFF"/>
                </a:solidFill>
                <a:ln w="9525" cap="flat" cmpd="sng" algn="ctr">
                  <a:solidFill>
                    <a:srgbClr val="000000">
                      <a:lumMod val="50000"/>
                      <a:lumOff val="50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26578"/>
                        <a:gd name="adj2" fmla="val -63979"/>
                      </a:avLst>
                    </a:prstGeom>
                    <a:noFill/>
                    <a:ln>
                      <a:noFill/>
                    </a:ln>
                  </c15:spPr>
                  <c15:layout>
                    <c:manualLayout>
                      <c:w val="0.31085047350439104"/>
                      <c:h val="0.2305666970745669"/>
                    </c:manualLayout>
                  </c15:layout>
                  <c15:dlblFieldTable/>
                  <c15:showDataLabelsRange val="0"/>
                </c:ext>
                <c:ext xmlns:c16="http://schemas.microsoft.com/office/drawing/2014/chart" uri="{C3380CC4-5D6E-409C-BE32-E72D297353CC}">
                  <c16:uniqueId val="{0000000B-D1EE-4410-8EAD-DF289436E5DA}"/>
                </c:ext>
              </c:extLst>
            </c:dLbl>
            <c:spPr>
              <a:solidFill>
                <a:srgbClr val="FFFFFF"/>
              </a:solidFill>
              <a:ln>
                <a:solidFill>
                  <a:srgbClr val="000000">
                    <a:lumMod val="50000"/>
                    <a:lumOff val="50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Sheet1!$A$2:$A$6</c:f>
              <c:strCache>
                <c:ptCount val="5"/>
                <c:pt idx="0">
                  <c:v>Other</c:v>
                </c:pt>
                <c:pt idx="1">
                  <c:v>None</c:v>
                </c:pt>
                <c:pt idx="2">
                  <c:v>Reduce plastic</c:v>
                </c:pt>
                <c:pt idx="3">
                  <c:v>Use reusable products</c:v>
                </c:pt>
                <c:pt idx="4">
                  <c:v>Recycle</c:v>
                </c:pt>
              </c:strCache>
            </c:strRef>
          </c:cat>
          <c:val>
            <c:numRef>
              <c:f>Sheet1!$B$2:$B$6</c:f>
              <c:numCache>
                <c:formatCode>General</c:formatCode>
                <c:ptCount val="5"/>
                <c:pt idx="0">
                  <c:v>3</c:v>
                </c:pt>
                <c:pt idx="1">
                  <c:v>3</c:v>
                </c:pt>
                <c:pt idx="2">
                  <c:v>6</c:v>
                </c:pt>
                <c:pt idx="3">
                  <c:v>8</c:v>
                </c:pt>
                <c:pt idx="4">
                  <c:v>4</c:v>
                </c:pt>
              </c:numCache>
            </c:numRef>
          </c:val>
          <c:extLst>
            <c:ext xmlns:c16="http://schemas.microsoft.com/office/drawing/2014/chart" uri="{C3380CC4-5D6E-409C-BE32-E72D297353CC}">
              <c16:uniqueId val="{0000000C-D1EE-4410-8EAD-DF289436E5DA}"/>
            </c:ext>
          </c:extLst>
        </c:ser>
        <c:dLbls>
          <c:dLblPos val="inEnd"/>
          <c:showLegendKey val="0"/>
          <c:showVal val="0"/>
          <c:showCatName val="0"/>
          <c:showSerName val="0"/>
          <c:showPercent val="1"/>
          <c:showBubbleSize val="0"/>
          <c:showLeaderLines val="0"/>
        </c:dLbls>
        <c:gapWidth val="100"/>
        <c:splitType val="pos"/>
        <c:splitPos val="3"/>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a:t>Opinions</a:t>
            </a:r>
            <a:r>
              <a:rPr lang="en-GB" baseline="0"/>
              <a:t> </a:t>
            </a:r>
            <a:r>
              <a:rPr lang="en-GB" baseline="0" dirty="0"/>
              <a:t>on global warming</a:t>
            </a:r>
            <a:endParaRPr lang="en-GB"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8553667803969344E-2"/>
          <c:y val="0.16736248468484483"/>
          <c:w val="0.9463489625796595"/>
          <c:h val="0.4499548997652067"/>
        </c:manualLayout>
      </c:layout>
      <c:barChart>
        <c:barDir val="col"/>
        <c:grouping val="clustered"/>
        <c:varyColors val="0"/>
        <c:ser>
          <c:idx val="0"/>
          <c:order val="0"/>
          <c:tx>
            <c:strRef>
              <c:f>Sheet1!$B$1</c:f>
              <c:strCache>
                <c:ptCount val="1"/>
                <c:pt idx="0">
                  <c:v>12 year olds</c:v>
                </c:pt>
              </c:strCache>
            </c:strRef>
          </c:tx>
          <c:spPr>
            <a:solidFill>
              <a:schemeClr val="accent1"/>
            </a:solidFill>
            <a:ln>
              <a:noFill/>
            </a:ln>
            <a:effectLst/>
          </c:spPr>
          <c:invertIfNegative val="0"/>
          <c:cat>
            <c:strRef>
              <c:f>Sheet1!$A$2:$A$6</c:f>
              <c:strCache>
                <c:ptCount val="5"/>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strCache>
            </c:strRef>
          </c:cat>
          <c:val>
            <c:numRef>
              <c:f>Sheet1!$B$2:$B$6</c:f>
              <c:numCache>
                <c:formatCode>0%</c:formatCode>
                <c:ptCount val="5"/>
                <c:pt idx="0">
                  <c:v>0.63</c:v>
                </c:pt>
                <c:pt idx="1">
                  <c:v>0.67</c:v>
                </c:pt>
                <c:pt idx="2">
                  <c:v>0.75</c:v>
                </c:pt>
                <c:pt idx="3">
                  <c:v>0.67</c:v>
                </c:pt>
                <c:pt idx="4">
                  <c:v>0.41599999999999998</c:v>
                </c:pt>
              </c:numCache>
            </c:numRef>
          </c:val>
          <c:extLst>
            <c:ext xmlns:c16="http://schemas.microsoft.com/office/drawing/2014/chart" uri="{C3380CC4-5D6E-409C-BE32-E72D297353CC}">
              <c16:uniqueId val="{00000000-F163-476E-83C1-2BA5BB00CEB8}"/>
            </c:ext>
          </c:extLst>
        </c:ser>
        <c:ser>
          <c:idx val="1"/>
          <c:order val="1"/>
          <c:tx>
            <c:strRef>
              <c:f>Sheet1!$C$1</c:f>
              <c:strCache>
                <c:ptCount val="1"/>
                <c:pt idx="0">
                  <c:v>18 to 34 years</c:v>
                </c:pt>
              </c:strCache>
            </c:strRef>
          </c:tx>
          <c:spPr>
            <a:solidFill>
              <a:schemeClr val="accent2"/>
            </a:solidFill>
            <a:ln>
              <a:noFill/>
            </a:ln>
            <a:effectLst/>
          </c:spPr>
          <c:invertIfNegative val="0"/>
          <c:cat>
            <c:strRef>
              <c:f>Sheet1!$A$2:$A$6</c:f>
              <c:strCache>
                <c:ptCount val="5"/>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strCache>
            </c:strRef>
          </c:cat>
          <c:val>
            <c:numRef>
              <c:f>Sheet1!$C$2:$C$6</c:f>
              <c:numCache>
                <c:formatCode>0%</c:formatCode>
                <c:ptCount val="5"/>
                <c:pt idx="0">
                  <c:v>0.51</c:v>
                </c:pt>
                <c:pt idx="1">
                  <c:v>0.75</c:v>
                </c:pt>
                <c:pt idx="2">
                  <c:v>0.48</c:v>
                </c:pt>
                <c:pt idx="3">
                  <c:v>0.73</c:v>
                </c:pt>
                <c:pt idx="4">
                  <c:v>0.7</c:v>
                </c:pt>
              </c:numCache>
            </c:numRef>
          </c:val>
          <c:extLst>
            <c:ext xmlns:c16="http://schemas.microsoft.com/office/drawing/2014/chart" uri="{C3380CC4-5D6E-409C-BE32-E72D297353CC}">
              <c16:uniqueId val="{00000001-F163-476E-83C1-2BA5BB00CEB8}"/>
            </c:ext>
          </c:extLst>
        </c:ser>
        <c:ser>
          <c:idx val="2"/>
          <c:order val="2"/>
          <c:tx>
            <c:strRef>
              <c:f>Sheet1!$D$1</c:f>
              <c:strCache>
                <c:ptCount val="1"/>
                <c:pt idx="0">
                  <c:v>35 to 54 years</c:v>
                </c:pt>
              </c:strCache>
            </c:strRef>
          </c:tx>
          <c:spPr>
            <a:solidFill>
              <a:schemeClr val="accent3"/>
            </a:solidFill>
            <a:ln>
              <a:noFill/>
            </a:ln>
            <a:effectLst/>
          </c:spPr>
          <c:invertIfNegative val="0"/>
          <c:cat>
            <c:strRef>
              <c:f>Sheet1!$A$2:$A$6</c:f>
              <c:strCache>
                <c:ptCount val="5"/>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strCache>
            </c:strRef>
          </c:cat>
          <c:val>
            <c:numRef>
              <c:f>Sheet1!$D$2:$D$6</c:f>
              <c:numCache>
                <c:formatCode>0%</c:formatCode>
                <c:ptCount val="5"/>
                <c:pt idx="0">
                  <c:v>0.47</c:v>
                </c:pt>
                <c:pt idx="1">
                  <c:v>0.62</c:v>
                </c:pt>
                <c:pt idx="2">
                  <c:v>0.38</c:v>
                </c:pt>
                <c:pt idx="3">
                  <c:v>0.69</c:v>
                </c:pt>
                <c:pt idx="4">
                  <c:v>0.63</c:v>
                </c:pt>
              </c:numCache>
            </c:numRef>
          </c:val>
          <c:extLst>
            <c:ext xmlns:c16="http://schemas.microsoft.com/office/drawing/2014/chart" uri="{C3380CC4-5D6E-409C-BE32-E72D297353CC}">
              <c16:uniqueId val="{00000002-F163-476E-83C1-2BA5BB00CEB8}"/>
            </c:ext>
          </c:extLst>
        </c:ser>
        <c:ser>
          <c:idx val="3"/>
          <c:order val="3"/>
          <c:tx>
            <c:strRef>
              <c:f>Sheet1!$E$1</c:f>
              <c:strCache>
                <c:ptCount val="1"/>
                <c:pt idx="0">
                  <c:v>55 years and older</c:v>
                </c:pt>
              </c:strCache>
            </c:strRef>
          </c:tx>
          <c:spPr>
            <a:solidFill>
              <a:schemeClr val="accent4"/>
            </a:solidFill>
            <a:ln>
              <a:noFill/>
            </a:ln>
            <a:effectLst/>
          </c:spPr>
          <c:invertIfNegative val="0"/>
          <c:cat>
            <c:strRef>
              <c:f>Sheet1!$A$2:$A$6</c:f>
              <c:strCache>
                <c:ptCount val="5"/>
                <c:pt idx="0">
                  <c:v>Global warming will pose a serious threat in your lifetime</c:v>
                </c:pt>
                <c:pt idx="1">
                  <c:v>Global warming is caused by human activities</c:v>
                </c:pt>
                <c:pt idx="2">
                  <c:v>Global warming is underestimated in the news</c:v>
                </c:pt>
                <c:pt idx="3">
                  <c:v>Most scientists believe global warming is occuring</c:v>
                </c:pt>
                <c:pt idx="4">
                  <c:v>I worry a great deal about global warming</c:v>
                </c:pt>
              </c:strCache>
            </c:strRef>
          </c:cat>
          <c:val>
            <c:numRef>
              <c:f>Sheet1!$E$2:$E$6</c:f>
              <c:numCache>
                <c:formatCode>0%</c:formatCode>
                <c:ptCount val="5"/>
                <c:pt idx="0">
                  <c:v>0.28999999999999998</c:v>
                </c:pt>
                <c:pt idx="1">
                  <c:v>0.55000000000000004</c:v>
                </c:pt>
                <c:pt idx="2">
                  <c:v>0.31</c:v>
                </c:pt>
                <c:pt idx="3">
                  <c:v>0.57999999999999996</c:v>
                </c:pt>
                <c:pt idx="4">
                  <c:v>0.56000000000000005</c:v>
                </c:pt>
              </c:numCache>
            </c:numRef>
          </c:val>
          <c:extLst>
            <c:ext xmlns:c16="http://schemas.microsoft.com/office/drawing/2014/chart" uri="{C3380CC4-5D6E-409C-BE32-E72D297353CC}">
              <c16:uniqueId val="{00000003-F163-476E-83C1-2BA5BB00CEB8}"/>
            </c:ext>
          </c:extLst>
        </c:ser>
        <c:dLbls>
          <c:showLegendKey val="0"/>
          <c:showVal val="0"/>
          <c:showCatName val="0"/>
          <c:showSerName val="0"/>
          <c:showPercent val="0"/>
          <c:showBubbleSize val="0"/>
        </c:dLbls>
        <c:gapWidth val="219"/>
        <c:overlap val="-27"/>
        <c:axId val="580719952"/>
        <c:axId val="586719392"/>
      </c:barChart>
      <c:catAx>
        <c:axId val="580719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ln w="0">
                  <a:noFill/>
                </a:ln>
                <a:solidFill>
                  <a:schemeClr val="tx1">
                    <a:lumMod val="65000"/>
                    <a:lumOff val="35000"/>
                  </a:schemeClr>
                </a:solidFill>
                <a:latin typeface="+mn-lt"/>
                <a:ea typeface="+mn-ea"/>
                <a:cs typeface="+mn-cs"/>
              </a:defRPr>
            </a:pPr>
            <a:endParaRPr lang="en-US"/>
          </a:p>
        </c:txPr>
        <c:crossAx val="586719392"/>
        <c:crossesAt val="0"/>
        <c:auto val="1"/>
        <c:lblAlgn val="ctr"/>
        <c:lblOffset val="100"/>
        <c:noMultiLvlLbl val="0"/>
      </c:catAx>
      <c:valAx>
        <c:axId val="5867193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out"/>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0719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100" dirty="0"/>
              <a:t>How do you think about your knowledge of climate emergency? (24 responses)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(poor)</c:v>
                </c:pt>
                <c:pt idx="1">
                  <c:v>2</c:v>
                </c:pt>
                <c:pt idx="2">
                  <c:v>3</c:v>
                </c:pt>
                <c:pt idx="3">
                  <c:v>4</c:v>
                </c:pt>
                <c:pt idx="4">
                  <c:v>5 (good)</c:v>
                </c:pt>
              </c:strCache>
            </c:strRef>
          </c:cat>
          <c:val>
            <c:numRef>
              <c:f>Sheet1!$B$2:$B$6</c:f>
              <c:numCache>
                <c:formatCode>General</c:formatCode>
                <c:ptCount val="5"/>
                <c:pt idx="0">
                  <c:v>9</c:v>
                </c:pt>
                <c:pt idx="1">
                  <c:v>1</c:v>
                </c:pt>
                <c:pt idx="2">
                  <c:v>4</c:v>
                </c:pt>
                <c:pt idx="3">
                  <c:v>8</c:v>
                </c:pt>
                <c:pt idx="4">
                  <c:v>2</c:v>
                </c:pt>
              </c:numCache>
            </c:numRef>
          </c:val>
          <c:extLst>
            <c:ext xmlns:c16="http://schemas.microsoft.com/office/drawing/2014/chart" uri="{C3380CC4-5D6E-409C-BE32-E72D297353CC}">
              <c16:uniqueId val="{00000000-1D05-43AF-ACDD-974FD703EBAE}"/>
            </c:ext>
          </c:extLst>
        </c:ser>
        <c:dLbls>
          <c:dLblPos val="outEnd"/>
          <c:showLegendKey val="0"/>
          <c:showVal val="1"/>
          <c:showCatName val="0"/>
          <c:showSerName val="0"/>
          <c:showPercent val="0"/>
          <c:showBubbleSize val="0"/>
        </c:dLbls>
        <c:gapWidth val="219"/>
        <c:overlap val="-27"/>
        <c:axId val="294755104"/>
        <c:axId val="827526016"/>
      </c:barChart>
      <c:catAx>
        <c:axId val="294755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7526016"/>
        <c:crosses val="autoZero"/>
        <c:auto val="1"/>
        <c:lblAlgn val="ctr"/>
        <c:lblOffset val="100"/>
        <c:noMultiLvlLbl val="0"/>
      </c:catAx>
      <c:valAx>
        <c:axId val="827526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475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dirty="0"/>
              <a:t>How</a:t>
            </a:r>
            <a:r>
              <a:rPr lang="en-US" sz="1200" baseline="0" dirty="0"/>
              <a:t> serious is climate emergency to you? (24 responses)</a:t>
            </a:r>
            <a:endParaRPr lang="en-US" sz="12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(not serious</c:v>
                </c:pt>
                <c:pt idx="1">
                  <c:v>2</c:v>
                </c:pt>
                <c:pt idx="2">
                  <c:v>3</c:v>
                </c:pt>
                <c:pt idx="3">
                  <c:v>4</c:v>
                </c:pt>
                <c:pt idx="4">
                  <c:v>5 (very serious)</c:v>
                </c:pt>
              </c:strCache>
            </c:strRef>
          </c:cat>
          <c:val>
            <c:numRef>
              <c:f>Sheet1!$B$2:$B$6</c:f>
              <c:numCache>
                <c:formatCode>General</c:formatCode>
                <c:ptCount val="5"/>
                <c:pt idx="0">
                  <c:v>6</c:v>
                </c:pt>
                <c:pt idx="1">
                  <c:v>2</c:v>
                </c:pt>
                <c:pt idx="2">
                  <c:v>3</c:v>
                </c:pt>
                <c:pt idx="3">
                  <c:v>1</c:v>
                </c:pt>
                <c:pt idx="4">
                  <c:v>12</c:v>
                </c:pt>
              </c:numCache>
            </c:numRef>
          </c:val>
          <c:extLst>
            <c:ext xmlns:c16="http://schemas.microsoft.com/office/drawing/2014/chart" uri="{C3380CC4-5D6E-409C-BE32-E72D297353CC}">
              <c16:uniqueId val="{00000000-D4E9-4BBE-8B38-7FEA526FB3F3}"/>
            </c:ext>
          </c:extLst>
        </c:ser>
        <c:dLbls>
          <c:dLblPos val="outEnd"/>
          <c:showLegendKey val="0"/>
          <c:showVal val="1"/>
          <c:showCatName val="0"/>
          <c:showSerName val="0"/>
          <c:showPercent val="0"/>
          <c:showBubbleSize val="0"/>
        </c:dLbls>
        <c:gapWidth val="219"/>
        <c:overlap val="-27"/>
        <c:axId val="294755104"/>
        <c:axId val="827526016"/>
      </c:barChart>
      <c:catAx>
        <c:axId val="294755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7526016"/>
        <c:crosses val="autoZero"/>
        <c:auto val="1"/>
        <c:lblAlgn val="ctr"/>
        <c:lblOffset val="100"/>
        <c:noMultiLvlLbl val="0"/>
      </c:catAx>
      <c:valAx>
        <c:axId val="827526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475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dirty="0"/>
              <a:t>Current Interests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149441981348417"/>
          <c:y val="0.16412122619900246"/>
          <c:w val="0.49136158776786309"/>
          <c:h val="0.70407624598602414"/>
        </c:manualLayout>
      </c:layout>
      <c:pieChart>
        <c:varyColors val="1"/>
        <c:ser>
          <c:idx val="0"/>
          <c:order val="0"/>
          <c:tx>
            <c:strRef>
              <c:f>Sheet1!$B$1</c:f>
              <c:strCache>
                <c:ptCount val="1"/>
                <c:pt idx="0">
                  <c:v>Current Interests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0B5-4115-9626-659628CB7A6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0B5-4115-9626-659628CB7A6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0B5-4115-9626-659628CB7A6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0B5-4115-9626-659628CB7A6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0B5-4115-9626-659628CB7A6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Games</c:v>
                </c:pt>
                <c:pt idx="1">
                  <c:v>School Subjects</c:v>
                </c:pt>
                <c:pt idx="2">
                  <c:v>Art</c:v>
                </c:pt>
                <c:pt idx="3">
                  <c:v>Sports/Physical Activities</c:v>
                </c:pt>
                <c:pt idx="4">
                  <c:v>Other</c:v>
                </c:pt>
              </c:strCache>
            </c:strRef>
          </c:cat>
          <c:val>
            <c:numRef>
              <c:f>Sheet1!$B$2:$B$6</c:f>
              <c:numCache>
                <c:formatCode>General</c:formatCode>
                <c:ptCount val="5"/>
                <c:pt idx="0">
                  <c:v>5</c:v>
                </c:pt>
                <c:pt idx="1">
                  <c:v>4</c:v>
                </c:pt>
                <c:pt idx="2">
                  <c:v>3</c:v>
                </c:pt>
                <c:pt idx="3">
                  <c:v>2</c:v>
                </c:pt>
                <c:pt idx="4">
                  <c:v>5</c:v>
                </c:pt>
              </c:numCache>
            </c:numRef>
          </c:val>
          <c:extLst>
            <c:ext xmlns:c16="http://schemas.microsoft.com/office/drawing/2014/chart" uri="{C3380CC4-5D6E-409C-BE32-E72D297353CC}">
              <c16:uniqueId val="{0000000A-30B5-4115-9626-659628CB7A64}"/>
            </c:ext>
          </c:extLst>
        </c:ser>
        <c:ser>
          <c:idx val="1"/>
          <c:order val="1"/>
          <c:tx>
            <c:strRef>
              <c:f>Sheet1!$C$1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B-431F-477D-BC1D-08C5AD5AC03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D-431F-477D-BC1D-08C5AD5AC03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F-431F-477D-BC1D-08C5AD5AC03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1-431F-477D-BC1D-08C5AD5AC03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3-431F-477D-BC1D-08C5AD5AC03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Games</c:v>
                </c:pt>
                <c:pt idx="1">
                  <c:v>School Subjects</c:v>
                </c:pt>
                <c:pt idx="2">
                  <c:v>Art</c:v>
                </c:pt>
                <c:pt idx="3">
                  <c:v>Sports/Physical Activities</c:v>
                </c:pt>
                <c:pt idx="4">
                  <c:v>Other</c:v>
                </c:pt>
              </c:strCache>
            </c:strRef>
          </c:cat>
          <c:val>
            <c:numRef>
              <c:f>Sheet1!$C$2:$C$6</c:f>
              <c:numCache>
                <c:formatCode>General</c:formatCode>
                <c:ptCount val="5"/>
                <c:pt idx="4">
                  <c:v>0</c:v>
                </c:pt>
              </c:numCache>
            </c:numRef>
          </c:val>
          <c:extLst>
            <c:ext xmlns:c16="http://schemas.microsoft.com/office/drawing/2014/chart" uri="{C3380CC4-5D6E-409C-BE32-E72D297353CC}">
              <c16:uniqueId val="{0000000C-C035-459C-952E-A46D4102EE8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60282334491492484"/>
          <c:y val="0.15662809667958619"/>
          <c:w val="0.3780114954740042"/>
          <c:h val="0.7079039438072364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100" dirty="0"/>
              <a:t>How do you think about your knowledge of climate emergency? (24 responses)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9</c:v>
                </c:pt>
                <c:pt idx="1">
                  <c:v>1</c:v>
                </c:pt>
                <c:pt idx="2">
                  <c:v>4</c:v>
                </c:pt>
                <c:pt idx="3">
                  <c:v>8</c:v>
                </c:pt>
                <c:pt idx="4">
                  <c:v>2</c:v>
                </c:pt>
              </c:numCache>
            </c:numRef>
          </c:val>
          <c:extLst>
            <c:ext xmlns:c16="http://schemas.microsoft.com/office/drawing/2014/chart" uri="{C3380CC4-5D6E-409C-BE32-E72D297353CC}">
              <c16:uniqueId val="{00000000-1D05-43AF-ACDD-974FD703EBAE}"/>
            </c:ext>
          </c:extLst>
        </c:ser>
        <c:dLbls>
          <c:dLblPos val="outEnd"/>
          <c:showLegendKey val="0"/>
          <c:showVal val="1"/>
          <c:showCatName val="0"/>
          <c:showSerName val="0"/>
          <c:showPercent val="0"/>
          <c:showBubbleSize val="0"/>
        </c:dLbls>
        <c:gapWidth val="219"/>
        <c:overlap val="-27"/>
        <c:axId val="294755104"/>
        <c:axId val="827526016"/>
      </c:barChart>
      <c:catAx>
        <c:axId val="294755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7526016"/>
        <c:crosses val="autoZero"/>
        <c:auto val="1"/>
        <c:lblAlgn val="ctr"/>
        <c:lblOffset val="100"/>
        <c:noMultiLvlLbl val="0"/>
      </c:catAx>
      <c:valAx>
        <c:axId val="827526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475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dirty="0"/>
              <a:t>How</a:t>
            </a:r>
            <a:r>
              <a:rPr lang="en-US" sz="1200" baseline="0" dirty="0"/>
              <a:t> serious is climate emergency to you? (24 responses)</a:t>
            </a:r>
            <a:endParaRPr lang="en-US" sz="12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6</c:v>
                </c:pt>
                <c:pt idx="1">
                  <c:v>2</c:v>
                </c:pt>
                <c:pt idx="2">
                  <c:v>3</c:v>
                </c:pt>
                <c:pt idx="3">
                  <c:v>1</c:v>
                </c:pt>
                <c:pt idx="4">
                  <c:v>12</c:v>
                </c:pt>
              </c:numCache>
            </c:numRef>
          </c:val>
          <c:extLst>
            <c:ext xmlns:c16="http://schemas.microsoft.com/office/drawing/2014/chart" uri="{C3380CC4-5D6E-409C-BE32-E72D297353CC}">
              <c16:uniqueId val="{00000000-D4E9-4BBE-8B38-7FEA526FB3F3}"/>
            </c:ext>
          </c:extLst>
        </c:ser>
        <c:dLbls>
          <c:dLblPos val="outEnd"/>
          <c:showLegendKey val="0"/>
          <c:showVal val="1"/>
          <c:showCatName val="0"/>
          <c:showSerName val="0"/>
          <c:showPercent val="0"/>
          <c:showBubbleSize val="0"/>
        </c:dLbls>
        <c:gapWidth val="219"/>
        <c:overlap val="-27"/>
        <c:axId val="294755104"/>
        <c:axId val="827526016"/>
      </c:barChart>
      <c:catAx>
        <c:axId val="294755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7526016"/>
        <c:crosses val="autoZero"/>
        <c:auto val="1"/>
        <c:lblAlgn val="ctr"/>
        <c:lblOffset val="100"/>
        <c:noMultiLvlLbl val="0"/>
      </c:catAx>
      <c:valAx>
        <c:axId val="827526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475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5034DF-C445-4FED-BBE7-9986FE503732}" type="datetimeFigureOut">
              <a:rPr lang="en-GB" smtClean="0"/>
              <a:t>02/09/2020</a:t>
            </a:fld>
            <a:endParaRPr lang="en-GB"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03680E-1B29-4959-BED3-395F9A601B01}" type="slidenum">
              <a:rPr lang="en-GB" smtClean="0"/>
              <a:t>‹#›</a:t>
            </a:fld>
            <a:endParaRPr lang="en-GB" dirty="0"/>
          </a:p>
        </p:txBody>
      </p:sp>
    </p:spTree>
    <p:extLst>
      <p:ext uri="{BB962C8B-B14F-4D97-AF65-F5344CB8AC3E}">
        <p14:creationId xmlns:p14="http://schemas.microsoft.com/office/powerpoint/2010/main" val="769973194"/>
      </p:ext>
    </p:extLst>
  </p:cSld>
  <p:clrMap bg1="lt1" tx1="dk1" bg2="lt2" tx2="dk2" accent1="accent1" accent2="accent2" accent3="accent3" accent4="accent4" accent5="accent5" accent6="accent6" hlink="hlink" folHlink="folHlink"/>
  <p:notesStyle>
    <a:lvl1pPr marL="0" algn="l" defTabSz="1075334" rtl="0" eaLnBrk="1" latinLnBrk="0" hangingPunct="1">
      <a:defRPr sz="1411" kern="1200">
        <a:solidFill>
          <a:schemeClr val="tx1"/>
        </a:solidFill>
        <a:latin typeface="+mn-lt"/>
        <a:ea typeface="+mn-ea"/>
        <a:cs typeface="+mn-cs"/>
      </a:defRPr>
    </a:lvl1pPr>
    <a:lvl2pPr marL="537667" algn="l" defTabSz="1075334" rtl="0" eaLnBrk="1" latinLnBrk="0" hangingPunct="1">
      <a:defRPr sz="1411" kern="1200">
        <a:solidFill>
          <a:schemeClr val="tx1"/>
        </a:solidFill>
        <a:latin typeface="+mn-lt"/>
        <a:ea typeface="+mn-ea"/>
        <a:cs typeface="+mn-cs"/>
      </a:defRPr>
    </a:lvl2pPr>
    <a:lvl3pPr marL="1075334" algn="l" defTabSz="1075334" rtl="0" eaLnBrk="1" latinLnBrk="0" hangingPunct="1">
      <a:defRPr sz="1411" kern="1200">
        <a:solidFill>
          <a:schemeClr val="tx1"/>
        </a:solidFill>
        <a:latin typeface="+mn-lt"/>
        <a:ea typeface="+mn-ea"/>
        <a:cs typeface="+mn-cs"/>
      </a:defRPr>
    </a:lvl3pPr>
    <a:lvl4pPr marL="1613002" algn="l" defTabSz="1075334" rtl="0" eaLnBrk="1" latinLnBrk="0" hangingPunct="1">
      <a:defRPr sz="1411" kern="1200">
        <a:solidFill>
          <a:schemeClr val="tx1"/>
        </a:solidFill>
        <a:latin typeface="+mn-lt"/>
        <a:ea typeface="+mn-ea"/>
        <a:cs typeface="+mn-cs"/>
      </a:defRPr>
    </a:lvl4pPr>
    <a:lvl5pPr marL="2150669" algn="l" defTabSz="1075334" rtl="0" eaLnBrk="1" latinLnBrk="0" hangingPunct="1">
      <a:defRPr sz="1411" kern="1200">
        <a:solidFill>
          <a:schemeClr val="tx1"/>
        </a:solidFill>
        <a:latin typeface="+mn-lt"/>
        <a:ea typeface="+mn-ea"/>
        <a:cs typeface="+mn-cs"/>
      </a:defRPr>
    </a:lvl5pPr>
    <a:lvl6pPr marL="2688336" algn="l" defTabSz="1075334" rtl="0" eaLnBrk="1" latinLnBrk="0" hangingPunct="1">
      <a:defRPr sz="1411" kern="1200">
        <a:solidFill>
          <a:schemeClr val="tx1"/>
        </a:solidFill>
        <a:latin typeface="+mn-lt"/>
        <a:ea typeface="+mn-ea"/>
        <a:cs typeface="+mn-cs"/>
      </a:defRPr>
    </a:lvl6pPr>
    <a:lvl7pPr marL="3226003" algn="l" defTabSz="1075334" rtl="0" eaLnBrk="1" latinLnBrk="0" hangingPunct="1">
      <a:defRPr sz="1411" kern="1200">
        <a:solidFill>
          <a:schemeClr val="tx1"/>
        </a:solidFill>
        <a:latin typeface="+mn-lt"/>
        <a:ea typeface="+mn-ea"/>
        <a:cs typeface="+mn-cs"/>
      </a:defRPr>
    </a:lvl7pPr>
    <a:lvl8pPr marL="3763670" algn="l" defTabSz="1075334" rtl="0" eaLnBrk="1" latinLnBrk="0" hangingPunct="1">
      <a:defRPr sz="1411" kern="1200">
        <a:solidFill>
          <a:schemeClr val="tx1"/>
        </a:solidFill>
        <a:latin typeface="+mn-lt"/>
        <a:ea typeface="+mn-ea"/>
        <a:cs typeface="+mn-cs"/>
      </a:defRPr>
    </a:lvl8pPr>
    <a:lvl9pPr marL="4301338" algn="l" defTabSz="1075334" rtl="0" eaLnBrk="1" latinLnBrk="0" hangingPunct="1">
      <a:defRPr sz="141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03680E-1B29-4959-BED3-395F9A601B01}" type="slidenum">
              <a:rPr lang="en-GB" smtClean="0"/>
              <a:t>8</a:t>
            </a:fld>
            <a:endParaRPr lang="en-GB" dirty="0"/>
          </a:p>
        </p:txBody>
      </p:sp>
    </p:spTree>
    <p:extLst>
      <p:ext uri="{BB962C8B-B14F-4D97-AF65-F5344CB8AC3E}">
        <p14:creationId xmlns:p14="http://schemas.microsoft.com/office/powerpoint/2010/main" val="2643010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03680E-1B29-4959-BED3-395F9A601B01}" type="slidenum">
              <a:rPr lang="en-GB" smtClean="0"/>
              <a:t>13</a:t>
            </a:fld>
            <a:endParaRPr lang="en-GB" dirty="0"/>
          </a:p>
        </p:txBody>
      </p:sp>
    </p:spTree>
    <p:extLst>
      <p:ext uri="{BB962C8B-B14F-4D97-AF65-F5344CB8AC3E}">
        <p14:creationId xmlns:p14="http://schemas.microsoft.com/office/powerpoint/2010/main" val="3714656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sure &lt;Source B&gt; doesn’t get cut off when printing</a:t>
            </a:r>
          </a:p>
        </p:txBody>
      </p:sp>
      <p:sp>
        <p:nvSpPr>
          <p:cNvPr id="4" name="Slide Number Placeholder 3"/>
          <p:cNvSpPr>
            <a:spLocks noGrp="1"/>
          </p:cNvSpPr>
          <p:nvPr>
            <p:ph type="sldNum" sz="quarter" idx="5"/>
          </p:nvPr>
        </p:nvSpPr>
        <p:spPr/>
        <p:txBody>
          <a:bodyPr/>
          <a:lstStyle/>
          <a:p>
            <a:fld id="{8E03680E-1B29-4959-BED3-395F9A601B01}" type="slidenum">
              <a:rPr lang="en-GB" smtClean="0"/>
              <a:t>14</a:t>
            </a:fld>
            <a:endParaRPr lang="en-GB" dirty="0"/>
          </a:p>
        </p:txBody>
      </p:sp>
    </p:spTree>
    <p:extLst>
      <p:ext uri="{BB962C8B-B14F-4D97-AF65-F5344CB8AC3E}">
        <p14:creationId xmlns:p14="http://schemas.microsoft.com/office/powerpoint/2010/main" val="2435243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sure &lt;Source B&gt; doesn’t get cut off when printing</a:t>
            </a:r>
          </a:p>
        </p:txBody>
      </p:sp>
      <p:sp>
        <p:nvSpPr>
          <p:cNvPr id="4" name="Slide Number Placeholder 3"/>
          <p:cNvSpPr>
            <a:spLocks noGrp="1"/>
          </p:cNvSpPr>
          <p:nvPr>
            <p:ph type="sldNum" sz="quarter" idx="5"/>
          </p:nvPr>
        </p:nvSpPr>
        <p:spPr/>
        <p:txBody>
          <a:bodyPr/>
          <a:lstStyle/>
          <a:p>
            <a:fld id="{8E03680E-1B29-4959-BED3-395F9A601B01}" type="slidenum">
              <a:rPr lang="en-GB" smtClean="0"/>
              <a:t>15</a:t>
            </a:fld>
            <a:endParaRPr lang="en-GB" dirty="0"/>
          </a:p>
        </p:txBody>
      </p:sp>
    </p:spTree>
    <p:extLst>
      <p:ext uri="{BB962C8B-B14F-4D97-AF65-F5344CB8AC3E}">
        <p14:creationId xmlns:p14="http://schemas.microsoft.com/office/powerpoint/2010/main" val="1376509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03680E-1B29-4959-BED3-395F9A601B01}" type="slidenum">
              <a:rPr lang="en-GB" smtClean="0"/>
              <a:t>19</a:t>
            </a:fld>
            <a:endParaRPr lang="en-GB" dirty="0"/>
          </a:p>
        </p:txBody>
      </p:sp>
    </p:spTree>
    <p:extLst>
      <p:ext uri="{BB962C8B-B14F-4D97-AF65-F5344CB8AC3E}">
        <p14:creationId xmlns:p14="http://schemas.microsoft.com/office/powerpoint/2010/main" val="797355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24966" y="1062533"/>
            <a:ext cx="9889236" cy="5658307"/>
          </a:xfrm>
        </p:spPr>
        <p:txBody>
          <a:bodyPr anchor="b">
            <a:normAutofit/>
          </a:bodyPr>
          <a:lstStyle>
            <a:lvl1pPr algn="l">
              <a:lnSpc>
                <a:spcPct val="85000"/>
              </a:lnSpc>
              <a:defRPr sz="924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324966" y="6720840"/>
            <a:ext cx="9889236" cy="2368296"/>
          </a:xfrm>
        </p:spPr>
        <p:txBody>
          <a:bodyPr>
            <a:normAutofit/>
          </a:bodyPr>
          <a:lstStyle>
            <a:lvl1pPr marL="0" indent="0" algn="l">
              <a:buNone/>
              <a:defRPr sz="2800" baseline="0">
                <a:solidFill>
                  <a:schemeClr val="tx1">
                    <a:lumMod val="85000"/>
                  </a:schemeClr>
                </a:solidFill>
              </a:defRPr>
            </a:lvl1pPr>
            <a:lvl2pPr marL="640080" indent="0" algn="ctr">
              <a:buNone/>
              <a:defRPr sz="2800"/>
            </a:lvl2pPr>
            <a:lvl3pPr marL="1280160" indent="0" algn="ctr">
              <a:buNone/>
              <a:defRPr sz="2800"/>
            </a:lvl3pPr>
            <a:lvl4pPr marL="1920240" indent="0" algn="ctr">
              <a:buNone/>
              <a:defRPr sz="2800"/>
            </a:lvl4pPr>
            <a:lvl5pPr marL="2560320" indent="0" algn="ctr">
              <a:buNone/>
              <a:defRPr sz="2800"/>
            </a:lvl5pPr>
            <a:lvl6pPr marL="3200400" indent="0" algn="ctr">
              <a:buNone/>
              <a:defRPr sz="2800"/>
            </a:lvl6pPr>
            <a:lvl7pPr marL="3840480" indent="0" algn="ctr">
              <a:buNone/>
              <a:defRPr sz="2800"/>
            </a:lvl7pPr>
            <a:lvl8pPr marL="4480560" indent="0" algn="ctr">
              <a:buNone/>
              <a:defRPr sz="2800"/>
            </a:lvl8pPr>
            <a:lvl9pPr marL="5120640" indent="0" algn="ctr">
              <a:buNone/>
              <a:defRPr sz="2800"/>
            </a:lvl9pPr>
          </a:lstStyle>
          <a:p>
            <a:r>
              <a:rPr lang="en-US"/>
              <a:t>Click to edit Master subtitle style</a:t>
            </a:r>
            <a:endParaRPr lang="en-US" dirty="0"/>
          </a:p>
        </p:txBody>
      </p:sp>
      <p:sp>
        <p:nvSpPr>
          <p:cNvPr id="7" name="Rectangle 6"/>
          <p:cNvSpPr/>
          <p:nvPr/>
        </p:nvSpPr>
        <p:spPr>
          <a:xfrm>
            <a:off x="0" y="0"/>
            <a:ext cx="480060"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D84822BC-CF5C-40F2-90D6-15FE3A5D17F9}" type="datetimeFigureOut">
              <a:rPr lang="en-GB" smtClean="0"/>
              <a:t>02/09/2020</a:t>
            </a:fld>
            <a:endParaRPr lang="en-GB"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GB"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E09B1C56-CF74-4190-AC2C-3EC72F33B056}" type="slidenum">
              <a:rPr lang="en-GB" smtClean="0"/>
              <a:t>‹#›</a:t>
            </a:fld>
            <a:endParaRPr lang="en-GB" dirty="0"/>
          </a:p>
        </p:txBody>
      </p:sp>
    </p:spTree>
    <p:extLst>
      <p:ext uri="{BB962C8B-B14F-4D97-AF65-F5344CB8AC3E}">
        <p14:creationId xmlns:p14="http://schemas.microsoft.com/office/powerpoint/2010/main" val="46963268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4822BC-CF5C-40F2-90D6-15FE3A5D17F9}" type="datetimeFigureOut">
              <a:rPr lang="en-GB" smtClean="0"/>
              <a:t>02/09/2020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568019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81136" y="533400"/>
            <a:ext cx="2600325" cy="825658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1" y="533400"/>
            <a:ext cx="8121015" cy="82565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4822BC-CF5C-40F2-90D6-15FE3A5D17F9}" type="datetimeFigureOut">
              <a:rPr lang="en-GB" smtClean="0"/>
              <a:t>02/09/2020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2672615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4822BC-CF5C-40F2-90D6-15FE3A5D17F9}" type="datetimeFigureOut">
              <a:rPr lang="en-GB" smtClean="0"/>
              <a:t>02/09/2020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2771975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24966" y="1062533"/>
            <a:ext cx="9889236" cy="5658307"/>
          </a:xfrm>
        </p:spPr>
        <p:txBody>
          <a:bodyPr anchor="b">
            <a:normAutofit/>
          </a:bodyPr>
          <a:lstStyle>
            <a:lvl1pPr>
              <a:lnSpc>
                <a:spcPct val="85000"/>
              </a:lnSpc>
              <a:defRPr sz="9240" b="0"/>
            </a:lvl1pPr>
          </a:lstStyle>
          <a:p>
            <a:r>
              <a:rPr lang="en-US"/>
              <a:t>Click to edit Master title style</a:t>
            </a:r>
            <a:endParaRPr lang="en-US" dirty="0"/>
          </a:p>
        </p:txBody>
      </p:sp>
      <p:sp>
        <p:nvSpPr>
          <p:cNvPr id="3" name="Text Placeholder 2"/>
          <p:cNvSpPr>
            <a:spLocks noGrp="1"/>
          </p:cNvSpPr>
          <p:nvPr>
            <p:ph type="body" idx="1"/>
          </p:nvPr>
        </p:nvSpPr>
        <p:spPr>
          <a:xfrm>
            <a:off x="1324966" y="6720840"/>
            <a:ext cx="9889236" cy="2368296"/>
          </a:xfrm>
        </p:spPr>
        <p:txBody>
          <a:bodyPr anchor="t">
            <a:normAutofit/>
          </a:bodyPr>
          <a:lstStyle>
            <a:lvl1pPr marL="0" indent="0">
              <a:buNone/>
              <a:defRPr sz="2800">
                <a:solidFill>
                  <a:schemeClr val="tx1">
                    <a:lumMod val="75000"/>
                    <a:lumOff val="25000"/>
                  </a:schemeClr>
                </a:solidFill>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4822BC-CF5C-40F2-90D6-15FE3A5D17F9}" type="datetimeFigureOut">
              <a:rPr lang="en-GB" smtClean="0"/>
              <a:t>02/09/2020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09B1C56-CF74-4190-AC2C-3EC72F33B056}" type="slidenum">
              <a:rPr lang="en-GB" smtClean="0"/>
              <a:t>‹#›</a:t>
            </a:fld>
            <a:endParaRPr lang="en-GB" dirty="0"/>
          </a:p>
        </p:txBody>
      </p:sp>
      <p:sp>
        <p:nvSpPr>
          <p:cNvPr id="7" name="Rectangle 6"/>
          <p:cNvSpPr/>
          <p:nvPr/>
        </p:nvSpPr>
        <p:spPr>
          <a:xfrm>
            <a:off x="0" y="0"/>
            <a:ext cx="480060"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77614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4966" y="2560322"/>
            <a:ext cx="4704588" cy="6091872"/>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32804" y="2560322"/>
            <a:ext cx="4704588" cy="6091872"/>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4822BC-CF5C-40F2-90D6-15FE3A5D17F9}" type="datetimeFigureOut">
              <a:rPr lang="en-GB" smtClean="0"/>
              <a:t>02/09/2020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1948730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324966" y="2404059"/>
            <a:ext cx="4704588" cy="1024128"/>
          </a:xfrm>
        </p:spPr>
        <p:txBody>
          <a:bodyPr anchor="b">
            <a:normAutofit/>
          </a:bodyPr>
          <a:lstStyle>
            <a:lvl1pPr marL="0" indent="0">
              <a:spcBef>
                <a:spcPts val="0"/>
              </a:spcBef>
              <a:buNone/>
              <a:defRPr sz="2520" b="0">
                <a:solidFill>
                  <a:schemeClr val="tx2"/>
                </a:solidFill>
              </a:defRPr>
            </a:lvl1pPr>
            <a:lvl2pPr marL="640080" indent="0">
              <a:buNone/>
              <a:defRPr sz="252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p:cNvSpPr>
            <a:spLocks noGrp="1"/>
          </p:cNvSpPr>
          <p:nvPr>
            <p:ph sz="half" idx="2"/>
          </p:nvPr>
        </p:nvSpPr>
        <p:spPr>
          <a:xfrm>
            <a:off x="1324966" y="3510570"/>
            <a:ext cx="4704588" cy="5130510"/>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6439205" y="2404059"/>
            <a:ext cx="4710989" cy="1024128"/>
          </a:xfrm>
        </p:spPr>
        <p:txBody>
          <a:bodyPr anchor="b">
            <a:normAutofit/>
          </a:bodyPr>
          <a:lstStyle>
            <a:lvl1pPr marL="0" indent="0">
              <a:buFontTx/>
              <a:buNone/>
              <a:defRPr lang="en-US" sz="2520" b="0" kern="1200" spc="14" baseline="0" dirty="0">
                <a:solidFill>
                  <a:schemeClr val="tx2"/>
                </a:solidFill>
                <a:latin typeface="+mn-lt"/>
                <a:ea typeface="+mn-ea"/>
                <a:cs typeface="+mn-cs"/>
              </a:defRPr>
            </a:lvl1pPr>
          </a:lstStyle>
          <a:p>
            <a:pPr marL="0" lvl="0" indent="0" algn="l" defTabSz="1280160" rtl="0" eaLnBrk="1" latinLnBrk="0" hangingPunct="1">
              <a:lnSpc>
                <a:spcPct val="95000"/>
              </a:lnSpc>
              <a:spcBef>
                <a:spcPts val="0"/>
              </a:spcBef>
              <a:spcAft>
                <a:spcPts val="280"/>
              </a:spcAft>
              <a:buClr>
                <a:schemeClr val="accent1"/>
              </a:buClr>
              <a:buSzPct val="80000"/>
              <a:buNone/>
            </a:pPr>
            <a:r>
              <a:rPr lang="en-US"/>
              <a:t>Click to edit Master text styles</a:t>
            </a:r>
          </a:p>
        </p:txBody>
      </p:sp>
      <p:sp>
        <p:nvSpPr>
          <p:cNvPr id="6" name="Content Placeholder 5"/>
          <p:cNvSpPr>
            <a:spLocks noGrp="1"/>
          </p:cNvSpPr>
          <p:nvPr>
            <p:ph sz="quarter" idx="4"/>
          </p:nvPr>
        </p:nvSpPr>
        <p:spPr>
          <a:xfrm>
            <a:off x="6432804" y="3510570"/>
            <a:ext cx="4704588" cy="5130510"/>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4822BC-CF5C-40F2-90D6-15FE3A5D17F9}" type="datetimeFigureOut">
              <a:rPr lang="en-GB" smtClean="0"/>
              <a:t>02/09/2020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2961483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4822BC-CF5C-40F2-90D6-15FE3A5D17F9}" type="datetimeFigureOut">
              <a:rPr lang="en-GB" smtClean="0"/>
              <a:t>02/09/2020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3539593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4822BC-CF5C-40F2-90D6-15FE3A5D17F9}" type="datetimeFigureOut">
              <a:rPr lang="en-GB" smtClean="0"/>
              <a:t>02/09/2020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1660130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310" y="640082"/>
            <a:ext cx="3360420" cy="2240276"/>
          </a:xfrm>
        </p:spPr>
        <p:txBody>
          <a:bodyPr anchor="b">
            <a:normAutofit/>
          </a:bodyPr>
          <a:lstStyle>
            <a:lvl1pPr>
              <a:defRPr sz="3920" b="0" baseline="0"/>
            </a:lvl1pPr>
          </a:lstStyle>
          <a:p>
            <a:r>
              <a:rPr lang="en-US"/>
              <a:t>Click to edit Master title style</a:t>
            </a:r>
            <a:endParaRPr lang="en-US" dirty="0"/>
          </a:p>
        </p:txBody>
      </p:sp>
      <p:sp>
        <p:nvSpPr>
          <p:cNvPr id="3" name="Content Placeholder 2"/>
          <p:cNvSpPr>
            <a:spLocks noGrp="1"/>
          </p:cNvSpPr>
          <p:nvPr>
            <p:ph idx="1"/>
          </p:nvPr>
        </p:nvSpPr>
        <p:spPr>
          <a:xfrm>
            <a:off x="4729480" y="960120"/>
            <a:ext cx="6383020" cy="7680960"/>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3310" y="2939630"/>
            <a:ext cx="3360420" cy="5334001"/>
          </a:xfrm>
        </p:spPr>
        <p:txBody>
          <a:bodyPr>
            <a:normAutofit/>
          </a:bodyPr>
          <a:lstStyle>
            <a:lvl1pPr marL="0" indent="0">
              <a:lnSpc>
                <a:spcPct val="114000"/>
              </a:lnSpc>
              <a:spcBef>
                <a:spcPts val="1120"/>
              </a:spcBef>
              <a:buNone/>
              <a:defRPr sz="1820"/>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Click to edit Master text styles</a:t>
            </a:r>
          </a:p>
        </p:txBody>
      </p:sp>
      <p:sp>
        <p:nvSpPr>
          <p:cNvPr id="5" name="Date Placeholder 4"/>
          <p:cNvSpPr>
            <a:spLocks noGrp="1"/>
          </p:cNvSpPr>
          <p:nvPr>
            <p:ph type="dt" sz="half" idx="10"/>
          </p:nvPr>
        </p:nvSpPr>
        <p:spPr/>
        <p:txBody>
          <a:bodyPr/>
          <a:lstStyle/>
          <a:p>
            <a:fld id="{D84822BC-CF5C-40F2-90D6-15FE3A5D17F9}" type="datetimeFigureOut">
              <a:rPr lang="en-GB" smtClean="0"/>
              <a:t>02/09/2020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739970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7147560"/>
            <a:ext cx="11857482" cy="2453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60120" y="7360920"/>
            <a:ext cx="10481310" cy="1280160"/>
          </a:xfrm>
        </p:spPr>
        <p:txBody>
          <a:bodyPr anchor="b">
            <a:normAutofit/>
          </a:bodyPr>
          <a:lstStyle>
            <a:lvl1pPr>
              <a:defRPr sz="392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2"/>
            <a:ext cx="11857482" cy="7180492"/>
          </a:xfrm>
          <a:solidFill>
            <a:schemeClr val="accent1"/>
          </a:solidFill>
        </p:spPr>
        <p:txBody>
          <a:bodyPr anchor="t"/>
          <a:lstStyle>
            <a:lvl1pPr marL="0" indent="0">
              <a:buNone/>
              <a:defRPr sz="4480">
                <a:solidFill>
                  <a:schemeClr val="bg1"/>
                </a:solidFill>
              </a:defRPr>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dirty="0"/>
              <a:t>Click icon to add picture</a:t>
            </a:r>
          </a:p>
        </p:txBody>
      </p:sp>
      <p:sp>
        <p:nvSpPr>
          <p:cNvPr id="4" name="Text Placeholder 3"/>
          <p:cNvSpPr>
            <a:spLocks noGrp="1"/>
          </p:cNvSpPr>
          <p:nvPr>
            <p:ph type="body" sz="half" idx="2"/>
          </p:nvPr>
        </p:nvSpPr>
        <p:spPr>
          <a:xfrm>
            <a:off x="960120" y="8552027"/>
            <a:ext cx="10481310" cy="835815"/>
          </a:xfrm>
        </p:spPr>
        <p:txBody>
          <a:bodyPr>
            <a:normAutofit/>
          </a:bodyPr>
          <a:lstStyle>
            <a:lvl1pPr marL="0" indent="0">
              <a:lnSpc>
                <a:spcPct val="100000"/>
              </a:lnSpc>
              <a:spcBef>
                <a:spcPts val="1120"/>
              </a:spcBef>
              <a:buNone/>
              <a:defRPr sz="1820">
                <a:solidFill>
                  <a:schemeClr val="bg1">
                    <a:lumMod val="85000"/>
                  </a:schemeClr>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Click to edit Master text styles</a:t>
            </a:r>
          </a:p>
        </p:txBody>
      </p:sp>
      <p:sp>
        <p:nvSpPr>
          <p:cNvPr id="5" name="Date Placeholder 4"/>
          <p:cNvSpPr>
            <a:spLocks noGrp="1"/>
          </p:cNvSpPr>
          <p:nvPr>
            <p:ph type="dt" sz="half" idx="10"/>
          </p:nvPr>
        </p:nvSpPr>
        <p:spPr/>
        <p:txBody>
          <a:bodyPr/>
          <a:lstStyle/>
          <a:p>
            <a:fld id="{D84822BC-CF5C-40F2-90D6-15FE3A5D17F9}" type="datetimeFigureOut">
              <a:rPr lang="en-GB" smtClean="0"/>
              <a:t>02/09/2020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1316641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785473" y="0"/>
            <a:ext cx="1024128" cy="96012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24966" y="512064"/>
            <a:ext cx="10177272" cy="185578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324966" y="2560322"/>
            <a:ext cx="9025128" cy="60918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964039" y="1461849"/>
            <a:ext cx="2666999" cy="383382"/>
          </a:xfrm>
          <a:prstGeom prst="rect">
            <a:avLst/>
          </a:prstGeom>
        </p:spPr>
        <p:txBody>
          <a:bodyPr vert="horz" lIns="91440" tIns="45720" rIns="91440" bIns="45720" rtlCol="0" anchor="ctr"/>
          <a:lstStyle>
            <a:lvl1pPr algn="r">
              <a:defRPr sz="1470" b="0">
                <a:solidFill>
                  <a:schemeClr val="tx2">
                    <a:lumMod val="20000"/>
                    <a:lumOff val="80000"/>
                  </a:schemeClr>
                </a:solidFill>
              </a:defRPr>
            </a:lvl1pPr>
          </a:lstStyle>
          <a:p>
            <a:fld id="{D84822BC-CF5C-40F2-90D6-15FE3A5D17F9}" type="datetimeFigureOut">
              <a:rPr lang="en-GB" smtClean="0"/>
              <a:t>02/09/2020</a:t>
            </a:fld>
            <a:endParaRPr lang="en-GB" dirty="0"/>
          </a:p>
        </p:txBody>
      </p:sp>
      <p:sp>
        <p:nvSpPr>
          <p:cNvPr id="5" name="Footer Placeholder 4"/>
          <p:cNvSpPr>
            <a:spLocks noGrp="1"/>
          </p:cNvSpPr>
          <p:nvPr>
            <p:ph type="ftr" sz="quarter" idx="3"/>
          </p:nvPr>
        </p:nvSpPr>
        <p:spPr>
          <a:xfrm rot="16200000">
            <a:off x="9790557" y="5729049"/>
            <a:ext cx="5013960" cy="383382"/>
          </a:xfrm>
          <a:prstGeom prst="rect">
            <a:avLst/>
          </a:prstGeom>
        </p:spPr>
        <p:txBody>
          <a:bodyPr vert="horz" lIns="91440" tIns="45720" rIns="91440" bIns="45720" rtlCol="0" anchor="ctr"/>
          <a:lstStyle>
            <a:lvl1pPr algn="l">
              <a:defRPr sz="1470">
                <a:solidFill>
                  <a:schemeClr val="tx2">
                    <a:lumMod val="20000"/>
                    <a:lumOff val="80000"/>
                  </a:schemeClr>
                </a:solidFill>
              </a:defRPr>
            </a:lvl1pPr>
          </a:lstStyle>
          <a:p>
            <a:endParaRPr lang="en-GB" dirty="0"/>
          </a:p>
        </p:txBody>
      </p:sp>
      <p:sp>
        <p:nvSpPr>
          <p:cNvPr id="6" name="Slide Number Placeholder 5"/>
          <p:cNvSpPr>
            <a:spLocks noGrp="1"/>
          </p:cNvSpPr>
          <p:nvPr>
            <p:ph type="sldNum" sz="quarter" idx="4"/>
          </p:nvPr>
        </p:nvSpPr>
        <p:spPr>
          <a:xfrm>
            <a:off x="11817477" y="8641082"/>
            <a:ext cx="960120" cy="831215"/>
          </a:xfrm>
          <a:prstGeom prst="rect">
            <a:avLst/>
          </a:prstGeom>
        </p:spPr>
        <p:txBody>
          <a:bodyPr vert="horz" lIns="27432" tIns="45720" rIns="27432" bIns="45720" rtlCol="0" anchor="ctr">
            <a:normAutofit/>
          </a:bodyPr>
          <a:lstStyle>
            <a:lvl1pPr algn="ctr">
              <a:defRPr sz="4480">
                <a:solidFill>
                  <a:schemeClr val="tx2">
                    <a:lumMod val="60000"/>
                    <a:lumOff val="40000"/>
                  </a:schemeClr>
                </a:solidFill>
              </a:defRPr>
            </a:lvl1pPr>
          </a:lstStyle>
          <a:p>
            <a:fld id="{E09B1C56-CF74-4190-AC2C-3EC72F33B056}" type="slidenum">
              <a:rPr lang="en-GB" smtClean="0"/>
              <a:t>‹#›</a:t>
            </a:fld>
            <a:endParaRPr lang="en-GB" dirty="0"/>
          </a:p>
        </p:txBody>
      </p:sp>
    </p:spTree>
    <p:extLst>
      <p:ext uri="{BB962C8B-B14F-4D97-AF65-F5344CB8AC3E}">
        <p14:creationId xmlns:p14="http://schemas.microsoft.com/office/powerpoint/2010/main" val="34579898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1280160" rtl="0" eaLnBrk="1" latinLnBrk="0" hangingPunct="1">
        <a:lnSpc>
          <a:spcPct val="90000"/>
        </a:lnSpc>
        <a:spcBef>
          <a:spcPct val="0"/>
        </a:spcBef>
        <a:buNone/>
        <a:defRPr sz="5600" kern="1200" spc="-70" baseline="0">
          <a:solidFill>
            <a:schemeClr val="tx1"/>
          </a:solidFill>
          <a:latin typeface="+mj-lt"/>
          <a:ea typeface="+mj-ea"/>
          <a:cs typeface="+mj-cs"/>
        </a:defRPr>
      </a:lvl1pPr>
    </p:titleStyle>
    <p:body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hart" Target="../charts/chart5.xml"/><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hart" Target="../charts/chart7.xml"/><Relationship Id="rId4" Type="http://schemas.openxmlformats.org/officeDocument/2006/relationships/chart" Target="../charts/chart6.xml"/><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hart" Target="../charts/chart8.xml"/><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hart" Target="../charts/chart10.xml"/><Relationship Id="rId4" Type="http://schemas.openxmlformats.org/officeDocument/2006/relationships/chart" Target="../charts/chart9.xml"/><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chart" Target="../charts/chart15.xml"/><Relationship Id="rId12"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chart" Target="../charts/chart14.xml"/><Relationship Id="rId11" Type="http://schemas.openxmlformats.org/officeDocument/2006/relationships/image" Target="../media/image20.png"/><Relationship Id="rId5" Type="http://schemas.openxmlformats.org/officeDocument/2006/relationships/image" Target="../media/image16.png"/><Relationship Id="rId10" Type="http://schemas.openxmlformats.org/officeDocument/2006/relationships/image" Target="../media/image19.png"/><Relationship Id="rId4" Type="http://schemas.openxmlformats.org/officeDocument/2006/relationships/chart" Target="../charts/chart13.xml"/><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12.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4.jp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Investigation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lnSpcReduction="10000"/>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1. Climate emergency t-shirt</a:t>
            </a: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0070C0"/>
                </a:solidFill>
                <a:latin typeface="Arial" panose="020B0604020202020204" pitchFamily="34" charset="0"/>
                <a:cs typeface="Arial" panose="020B0604020202020204" pitchFamily="34" charset="0"/>
              </a:rPr>
              <a:t>The font styles and the colour contrast can be seen as aesthetic</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ENTERETERETETERETE</a:t>
            </a:r>
          </a:p>
          <a:p>
            <a:pPr marL="0" indent="0">
              <a:spcBef>
                <a:spcPts val="0"/>
              </a:spcBef>
              <a:spcAft>
                <a:spcPts val="0"/>
              </a:spcAft>
              <a:buNone/>
            </a:pPr>
            <a:endParaRPr lang="en-GB" sz="1200" b="1"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a:t>
            </a:r>
            <a:r>
              <a:rPr lang="en-GB" sz="1200" dirty="0">
                <a:latin typeface="Arial" panose="020B0604020202020204" pitchFamily="34" charset="0"/>
                <a:cs typeface="Arial" panose="020B0604020202020204" pitchFamily="34" charset="0"/>
              </a:rPr>
              <a:t>$20</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Cotton is a renewable resource and doesn’t require chemicals. Also, it is durable</a:t>
            </a:r>
            <a:r>
              <a:rPr lang="en-GB" sz="1200" dirty="0">
                <a:solidFill>
                  <a:srgbClr val="FF0000"/>
                </a:solidFill>
                <a:latin typeface="Arial" panose="020B0604020202020204" pitchFamily="34" charset="0"/>
                <a:cs typeface="Arial" panose="020B0604020202020204" pitchFamily="34" charset="0"/>
              </a:rPr>
              <a:t>. The product is manufactured in Australia but is sold worldwide. Therefore, the transportation process, which uses fossil fuels, increases the carbon footprint and hence the environment costs.</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Approximately 60cm in width and 80cm in height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0070C0"/>
                </a:solidFill>
                <a:latin typeface="Arial" panose="020B0604020202020204" pitchFamily="34" charset="0"/>
                <a:cs typeface="Arial" panose="020B0604020202020204" pitchFamily="34" charset="0"/>
              </a:rPr>
              <a:t>No real concerns of danger</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a:t>
            </a:r>
            <a:r>
              <a:rPr lang="en-GB" sz="1200" dirty="0">
                <a:latin typeface="Arial" panose="020B0604020202020204" pitchFamily="34" charset="0"/>
                <a:cs typeface="Arial" panose="020B0604020202020204" pitchFamily="34" charset="0"/>
              </a:rPr>
              <a:t> It has two functions. One as the function of a clothing and the other to spread awareness to anyone who sees the clothing text.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Cotton is loomed and weaved. Then it is cut into the desired shape. Lastly, the text is printed on the shirt.</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solidFill>
                  <a:srgbClr val="FF0000"/>
                </a:solidFill>
                <a:latin typeface="Arial" panose="020B0604020202020204" pitchFamily="34" charset="0"/>
                <a:cs typeface="Arial" panose="020B0604020202020204" pitchFamily="34" charset="0"/>
              </a:rPr>
              <a:t>Cotton (not timber)</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2. Automata</a:t>
            </a: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a:t>
            </a:r>
            <a:r>
              <a:rPr lang="en-GB" sz="1200" dirty="0">
                <a:solidFill>
                  <a:srgbClr val="0070C0"/>
                </a:solidFill>
                <a:latin typeface="Arial" panose="020B0604020202020204" pitchFamily="34" charset="0"/>
                <a:cs typeface="Arial" panose="020B0604020202020204" pitchFamily="34" charset="0"/>
              </a:rPr>
              <a:t>: It is made as an artwork. The wood grains may seem appealing.</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ENTERETERETETERETE</a:t>
            </a:r>
          </a:p>
          <a:p>
            <a:pPr marL="0" indent="0">
              <a:spcBef>
                <a:spcPts val="0"/>
              </a:spcBef>
              <a:spcAft>
                <a:spcPts val="0"/>
              </a:spcAft>
              <a:buNone/>
            </a:pPr>
            <a:endParaRPr lang="en-GB" sz="1200" b="1"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a:t>
            </a:r>
            <a:r>
              <a:rPr lang="en-GB" sz="1200" dirty="0">
                <a:latin typeface="Arial" panose="020B0604020202020204" pitchFamily="34" charset="0"/>
                <a:cs typeface="Arial" panose="020B0604020202020204" pitchFamily="34" charset="0"/>
              </a:rPr>
              <a:t>ranges from $15(build kits) to $950(high-quality automata)</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The wood can be recycled or recovered as fuel. The wood could also be reused as this product has large areas where </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solidFill>
                  <a:srgbClr val="FF0000"/>
                </a:solidFill>
                <a:latin typeface="Arial" panose="020B0604020202020204" pitchFamily="34" charset="0"/>
                <a:cs typeface="Arial" panose="020B0604020202020204" pitchFamily="34" charset="0"/>
              </a:rPr>
              <a:t>210 cm x 60 cm x 60 cm (too big)</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FF0000"/>
                </a:solidFill>
                <a:latin typeface="Arial" panose="020B0604020202020204" pitchFamily="34" charset="0"/>
                <a:cs typeface="Arial" panose="020B0604020202020204" pitchFamily="34" charset="0"/>
              </a:rPr>
              <a:t>It may tip over.</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It alerts the audience about the urgency of the current climate emergency situation.</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The timber is carved and sculpted.</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solidFill>
                  <a:srgbClr val="0070C0"/>
                </a:solidFill>
                <a:latin typeface="Arial" panose="020B0604020202020204" pitchFamily="34" charset="0"/>
                <a:cs typeface="Arial" panose="020B0604020202020204" pitchFamily="34" charset="0"/>
              </a:rPr>
              <a:t>Timber</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7A5B7E7D-DDAA-429C-A090-6643E7F6088B}"/>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Investigated possible ideas that I could use.</a:t>
            </a:r>
          </a:p>
          <a:p>
            <a:r>
              <a:rPr lang="en-GB" sz="1200" dirty="0"/>
              <a:t>The colours represent </a:t>
            </a:r>
            <a:r>
              <a:rPr lang="en-GB" sz="1200" dirty="0">
                <a:solidFill>
                  <a:srgbClr val="0070C0"/>
                </a:solidFill>
              </a:rPr>
              <a:t>advantages</a:t>
            </a:r>
            <a:r>
              <a:rPr lang="en-GB" sz="1200" dirty="0"/>
              <a:t> and </a:t>
            </a:r>
            <a:r>
              <a:rPr lang="en-GB" sz="1200" dirty="0">
                <a:solidFill>
                  <a:srgbClr val="FF0000"/>
                </a:solidFill>
              </a:rPr>
              <a:t>disadvantages</a:t>
            </a:r>
            <a:r>
              <a:rPr lang="en-GB" sz="1200" dirty="0"/>
              <a:t>.</a:t>
            </a:r>
          </a:p>
        </p:txBody>
      </p:sp>
      <p:pic>
        <p:nvPicPr>
          <p:cNvPr id="7" name="Picture 6" descr="A person sitting at a table with a bowl of salad&#10;&#10;Description automatically generated">
            <a:extLst>
              <a:ext uri="{FF2B5EF4-FFF2-40B4-BE49-F238E27FC236}">
                <a16:creationId xmlns:a16="http://schemas.microsoft.com/office/drawing/2014/main" id="{6A04F37C-7509-4388-A50F-823AD73DEE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999" y="3272025"/>
            <a:ext cx="4349523" cy="2710794"/>
          </a:xfrm>
          <a:prstGeom prst="rect">
            <a:avLst/>
          </a:prstGeom>
        </p:spPr>
      </p:pic>
      <p:pic>
        <p:nvPicPr>
          <p:cNvPr id="8" name="Picture 7">
            <a:extLst>
              <a:ext uri="{FF2B5EF4-FFF2-40B4-BE49-F238E27FC236}">
                <a16:creationId xmlns:a16="http://schemas.microsoft.com/office/drawing/2014/main" id="{51A733B5-6650-44B0-8114-71C3710FBBBA}"/>
              </a:ext>
            </a:extLst>
          </p:cNvPr>
          <p:cNvPicPr>
            <a:picLocks noChangeAspect="1"/>
          </p:cNvPicPr>
          <p:nvPr/>
        </p:nvPicPr>
        <p:blipFill rotWithShape="1">
          <a:blip r:embed="rId3"/>
          <a:srcRect l="8066" r="11892"/>
          <a:stretch/>
        </p:blipFill>
        <p:spPr>
          <a:xfrm>
            <a:off x="1299364" y="2597250"/>
            <a:ext cx="2813277" cy="1695450"/>
          </a:xfrm>
          <a:prstGeom prst="rect">
            <a:avLst/>
          </a:prstGeom>
        </p:spPr>
      </p:pic>
    </p:spTree>
    <p:extLst>
      <p:ext uri="{BB962C8B-B14F-4D97-AF65-F5344CB8AC3E}">
        <p14:creationId xmlns:p14="http://schemas.microsoft.com/office/powerpoint/2010/main" val="939579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6D87E058-8395-4FDA-A75D-5AE4D0FC4CB8}"/>
              </a:ext>
            </a:extLst>
          </p:cNvPr>
          <p:cNvGraphicFramePr/>
          <p:nvPr>
            <p:extLst>
              <p:ext uri="{D42A27DB-BD31-4B8C-83A1-F6EECF244321}">
                <p14:modId xmlns:p14="http://schemas.microsoft.com/office/powerpoint/2010/main" val="286022908"/>
              </p:ext>
            </p:extLst>
          </p:nvPr>
        </p:nvGraphicFramePr>
        <p:xfrm>
          <a:off x="406400" y="541866"/>
          <a:ext cx="6756400" cy="329353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CF8250DB-0B59-4D11-9FA8-BF398EA7433D}"/>
              </a:ext>
            </a:extLst>
          </p:cNvPr>
          <p:cNvGraphicFramePr/>
          <p:nvPr>
            <p:extLst>
              <p:ext uri="{D42A27DB-BD31-4B8C-83A1-F6EECF244321}">
                <p14:modId xmlns:p14="http://schemas.microsoft.com/office/powerpoint/2010/main" val="1092557509"/>
              </p:ext>
            </p:extLst>
          </p:nvPr>
        </p:nvGraphicFramePr>
        <p:xfrm>
          <a:off x="575733" y="5080000"/>
          <a:ext cx="6756400" cy="3293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2754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spcBef>
                <a:spcPts val="0"/>
              </a:spcBef>
              <a:spcAft>
                <a:spcPts val="0"/>
              </a:spcAft>
              <a:buNone/>
            </a:pPr>
            <a:r>
              <a:rPr lang="en-GB" sz="1200" dirty="0">
                <a:latin typeface="Arial" panose="020B0604020202020204" pitchFamily="34" charset="0"/>
                <a:cs typeface="Arial" panose="020B0604020202020204" pitchFamily="34" charset="0"/>
              </a:rPr>
              <a:t>The design/colours </a:t>
            </a:r>
            <a:r>
              <a:rPr lang="en-GB" sz="1200" dirty="0">
                <a:solidFill>
                  <a:srgbClr val="0070C0"/>
                </a:solidFill>
                <a:latin typeface="Arial" panose="020B0604020202020204" pitchFamily="34" charset="0"/>
                <a:cs typeface="Arial" panose="020B0604020202020204" pitchFamily="34" charset="0"/>
              </a:rPr>
              <a:t>should </a:t>
            </a:r>
            <a:r>
              <a:rPr lang="en-GB" sz="1200" dirty="0">
                <a:latin typeface="Arial" panose="020B0604020202020204" pitchFamily="34" charset="0"/>
                <a:cs typeface="Arial" panose="020B0604020202020204" pitchFamily="34" charset="0"/>
              </a:rPr>
              <a:t>be gender neutral. </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product could/should be linked with mobile devices.</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The product should provide in-depth knowledge</a:t>
            </a:r>
          </a:p>
          <a:p>
            <a:pPr marL="0" indent="0" defTabSz="1425550">
              <a:lnSpc>
                <a:spcPct val="100000"/>
              </a:lnSpc>
              <a:spcBef>
                <a:spcPts val="0"/>
              </a:spcBef>
              <a:spcAft>
                <a:spcPts val="0"/>
              </a:spcAft>
              <a:buClrTx/>
              <a:buSzTx/>
              <a:buNone/>
              <a:defRPr/>
            </a:pPr>
            <a:r>
              <a:rPr lang="en-GB" sz="1200" dirty="0">
                <a:latin typeface="Arial" panose="020B0604020202020204" pitchFamily="34" charset="0"/>
                <a:cs typeface="Arial" panose="020B0604020202020204" pitchFamily="34" charset="0"/>
              </a:rPr>
              <a:t>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draw the user’s attention to be actively engaged.</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The product could/should be linked with user interests.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product should provide methods to contribute in the climate emergency.</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product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convey the urgency of the situation</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product should be durable</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The design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not be sensitive in the eyes of the public.</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The product</a:t>
            </a:r>
            <a:r>
              <a:rPr lang="en-GB" sz="1200" dirty="0">
                <a:solidFill>
                  <a:srgbClr val="FF0000"/>
                </a:solidFill>
                <a:latin typeface="Arial" panose="020B0604020202020204" pitchFamily="34" charset="0"/>
                <a:cs typeface="Arial" panose="020B0604020202020204" pitchFamily="34" charset="0"/>
              </a:rPr>
              <a:t> must </a:t>
            </a:r>
            <a:r>
              <a:rPr lang="en-GB" sz="1200" dirty="0">
                <a:latin typeface="Arial" panose="020B0604020202020204" pitchFamily="34" charset="0"/>
                <a:cs typeface="Arial" panose="020B0604020202020204" pitchFamily="34" charset="0"/>
              </a:rPr>
              <a:t>make users aware of climate emergency. -----------</a:t>
            </a:r>
            <a:r>
              <a:rPr lang="en-GB" sz="1200" dirty="0">
                <a:latin typeface="Arial" panose="020B0604020202020204" pitchFamily="34" charset="0"/>
                <a:cs typeface="Arial" panose="020B0604020202020204" pitchFamily="34" charset="0"/>
                <a:sym typeface="Wingdings" panose="05000000000000000000" pitchFamily="2" charset="2"/>
              </a:rPr>
              <a:t>Factors to consider &gt; How I would measure awareness</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solidFill>
                  <a:srgbClr val="FF0000"/>
                </a:solidFill>
                <a:latin typeface="Arial" panose="020B0604020202020204" pitchFamily="34" charset="0"/>
                <a:cs typeface="Arial" panose="020B0604020202020204" pitchFamily="34" charset="0"/>
              </a:rPr>
              <a:t>The product must be under the cost limitations.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product must use the product to mass method</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product must not be targeted for outdoor use</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The product should be intuitive to interact with</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dirty="0">
                <a:latin typeface="Arial" panose="020B0604020202020204" pitchFamily="34" charset="0"/>
                <a:cs typeface="Arial" panose="020B0604020202020204" pitchFamily="34" charset="0"/>
              </a:rPr>
              <a:t>The product should be stable during use</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The product should be safe to use.  -------------Other limitations design</a:t>
            </a:r>
          </a:p>
          <a:p>
            <a:pPr marL="0" indent="0">
              <a:spcBef>
                <a:spcPts val="0"/>
              </a:spcBef>
              <a:spcAft>
                <a:spcPts val="0"/>
              </a:spcAft>
              <a:buNone/>
            </a:pPr>
            <a:r>
              <a:rPr lang="en-GB" sz="1200" dirty="0">
                <a:solidFill>
                  <a:srgbClr val="00B050"/>
                </a:solidFill>
                <a:latin typeface="Arial" panose="020B0604020202020204" pitchFamily="34" charset="0"/>
                <a:cs typeface="Arial" panose="020B0604020202020204" pitchFamily="34" charset="0"/>
              </a:rPr>
              <a:t>It should be suitable for the demographic based on its anthropometric data</a:t>
            </a:r>
          </a:p>
          <a:p>
            <a:pPr marL="0" indent="0">
              <a:spcBef>
                <a:spcPts val="0"/>
              </a:spcBef>
              <a:spcAft>
                <a:spcPts val="0"/>
              </a:spcAft>
              <a:buNone/>
            </a:pPr>
            <a:r>
              <a:rPr lang="en-GB" sz="1200" dirty="0">
                <a:latin typeface="Arial" panose="020B0604020202020204" pitchFamily="34" charset="0"/>
                <a:cs typeface="Arial" panose="020B0604020202020204" pitchFamily="34" charset="0"/>
              </a:rPr>
              <a:t>Hallways </a:t>
            </a:r>
            <a:r>
              <a:rPr lang="en-GB" sz="1200" dirty="0">
                <a:latin typeface="Arial" panose="020B0604020202020204" pitchFamily="34" charset="0"/>
                <a:cs typeface="Arial" panose="020B0604020202020204" pitchFamily="34" charset="0"/>
                <a:sym typeface="Wingdings" panose="05000000000000000000" pitchFamily="2" charset="2"/>
              </a:rPr>
              <a:t> The product should be resistant to slight bumps</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Hallways  Should have one of those</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Hallways  Should withstand leaning force.</a:t>
            </a:r>
          </a:p>
          <a:p>
            <a:pPr marL="0" indent="0">
              <a:spcBef>
                <a:spcPts val="0"/>
              </a:spcBef>
              <a:spcAft>
                <a:spcPts val="0"/>
              </a:spcAft>
              <a:buNone/>
            </a:pPr>
            <a:r>
              <a:rPr lang="en-GB" sz="1200" dirty="0">
                <a:latin typeface="Arial" panose="020B0604020202020204" pitchFamily="34" charset="0"/>
                <a:cs typeface="Arial" panose="020B0604020202020204" pitchFamily="34" charset="0"/>
              </a:rPr>
              <a:t>Classrooms </a:t>
            </a:r>
            <a:r>
              <a:rPr lang="en-GB" sz="1200" dirty="0">
                <a:latin typeface="Arial" panose="020B0604020202020204" pitchFamily="34" charset="0"/>
                <a:cs typeface="Arial" panose="020B0604020202020204" pitchFamily="34" charset="0"/>
                <a:sym typeface="Wingdings" panose="05000000000000000000" pitchFamily="2" charset="2"/>
              </a:rPr>
              <a:t> Resistant to big bumps</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Classrooms  Resistant to drops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Classrooms </a:t>
            </a:r>
            <a:r>
              <a:rPr lang="en-GB" sz="1200" dirty="0">
                <a:latin typeface="Arial" panose="020B0604020202020204" pitchFamily="34" charset="0"/>
                <a:cs typeface="Arial" panose="020B0604020202020204" pitchFamily="34" charset="0"/>
                <a:sym typeface="Wingdings" panose="05000000000000000000" pitchFamily="2" charset="2"/>
              </a:rPr>
              <a:t> Should be smaller that the desk</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Classrooms  Should be lightweight</a:t>
            </a: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Classrooms  Should withstand weight exerted from above.</a:t>
            </a:r>
          </a:p>
          <a:p>
            <a:pPr marL="0" indent="0">
              <a:spcBef>
                <a:spcPts val="0"/>
              </a:spcBef>
              <a:spcAft>
                <a:spcPts val="0"/>
              </a:spcAft>
              <a:buNone/>
            </a:pPr>
            <a:r>
              <a:rPr lang="en-GB" sz="1200" dirty="0">
                <a:latin typeface="Arial" panose="020B0604020202020204" pitchFamily="34" charset="0"/>
                <a:cs typeface="Arial" panose="020B0604020202020204" pitchFamily="34" charset="0"/>
              </a:rPr>
              <a:t>E1. Materials</a:t>
            </a:r>
            <a:r>
              <a:rPr lang="en-GB" sz="1200" dirty="0">
                <a:solidFill>
                  <a:srgbClr val="0070C0"/>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must</a:t>
            </a:r>
            <a:r>
              <a:rPr lang="en-GB" sz="1200" dirty="0">
                <a:latin typeface="Arial" panose="020B0604020202020204" pitchFamily="34" charset="0"/>
                <a:cs typeface="Arial" panose="020B0604020202020204" pitchFamily="34" charset="0"/>
              </a:rPr>
              <a:t> be available in the workshop</a:t>
            </a:r>
          </a:p>
          <a:p>
            <a:pPr marL="0" indent="0">
              <a:spcBef>
                <a:spcPts val="0"/>
              </a:spcBef>
              <a:spcAft>
                <a:spcPts val="0"/>
              </a:spcAft>
              <a:buNone/>
            </a:pPr>
            <a:r>
              <a:rPr lang="en-GB" sz="1200" dirty="0">
                <a:latin typeface="Arial" panose="020B0604020202020204" pitchFamily="34" charset="0"/>
                <a:cs typeface="Arial" panose="020B0604020202020204" pitchFamily="34" charset="0"/>
              </a:rPr>
              <a:t>E2. Product</a:t>
            </a:r>
            <a:r>
              <a:rPr lang="en-GB" sz="1200" dirty="0">
                <a:solidFill>
                  <a:srgbClr val="FF0000"/>
                </a:solidFill>
                <a:latin typeface="Arial" panose="020B0604020202020204" pitchFamily="34" charset="0"/>
                <a:cs typeface="Arial" panose="020B0604020202020204" pitchFamily="34" charset="0"/>
              </a:rPr>
              <a:t> must </a:t>
            </a:r>
            <a:r>
              <a:rPr lang="en-GB" sz="1200" dirty="0">
                <a:latin typeface="Arial" panose="020B0604020202020204" pitchFamily="34" charset="0"/>
                <a:cs typeface="Arial" panose="020B0604020202020204" pitchFamily="34" charset="0"/>
              </a:rPr>
              <a:t>be made mostly of wood</a:t>
            </a:r>
          </a:p>
          <a:p>
            <a:pPr marL="0" indent="0">
              <a:spcBef>
                <a:spcPts val="0"/>
              </a:spcBef>
              <a:spcAft>
                <a:spcPts val="0"/>
              </a:spcAft>
              <a:buNone/>
            </a:pPr>
            <a:r>
              <a:rPr lang="en-GB" sz="1200" dirty="0">
                <a:latin typeface="Arial" panose="020B0604020202020204" pitchFamily="34" charset="0"/>
                <a:cs typeface="Arial" panose="020B0604020202020204" pitchFamily="34" charset="0"/>
              </a:rPr>
              <a:t>C4. The product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use colours associated with global warming.</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C3. The design </a:t>
            </a:r>
            <a:r>
              <a:rPr lang="en-GB" sz="1200" dirty="0">
                <a:solidFill>
                  <a:srgbClr val="00B050"/>
                </a:solidFill>
                <a:latin typeface="Arial" panose="020B0604020202020204" pitchFamily="34" charset="0"/>
                <a:cs typeface="Arial" panose="020B0604020202020204" pitchFamily="34" charset="0"/>
              </a:rPr>
              <a:t>could</a:t>
            </a:r>
            <a:r>
              <a:rPr lang="en-GB" sz="1200" dirty="0">
                <a:latin typeface="Arial" panose="020B0604020202020204" pitchFamily="34" charset="0"/>
                <a:cs typeface="Arial" panose="020B0604020202020204" pitchFamily="34" charset="0"/>
              </a:rPr>
              <a:t> be representative images of global warming.</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If needed, the product should be designed as a knock-down fitting</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F1. During production, as little waste possible should be produced. Materials should be accurately calculated. </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 F2. Materials used in the building should be recyclable, as well as the packaging </a:t>
            </a:r>
          </a:p>
          <a:p>
            <a:pPr marL="0" marR="0" lvl="0" indent="0" algn="l" defTabSz="142555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F3. Packaging should not use polystyrene</a:t>
            </a:r>
          </a:p>
          <a:p>
            <a:pPr marL="0" marR="0" lvl="0" indent="0" algn="l" defTabSz="1425550" rtl="0" eaLnBrk="1" fontAlgn="auto" latinLnBrk="0" hangingPunct="1">
              <a:lnSpc>
                <a:spcPct val="100000"/>
              </a:lnSpc>
              <a:spcBef>
                <a:spcPts val="0"/>
              </a:spcBef>
              <a:spcAft>
                <a:spcPts val="0"/>
              </a:spcAft>
              <a:buClrTx/>
              <a:buSzTx/>
              <a:buFontTx/>
              <a:buNone/>
              <a:tabLst/>
              <a:defRPr/>
            </a:pPr>
            <a:endParaRPr lang="en-GB" sz="1200" dirty="0">
              <a:latin typeface="Arial" panose="020B0604020202020204" pitchFamily="34" charset="0"/>
              <a:cs typeface="Arial" panose="020B0604020202020204" pitchFamily="34" charset="0"/>
            </a:endParaRPr>
          </a:p>
          <a:p>
            <a:pPr marL="0" marR="0" lvl="0" indent="0" algn="l" defTabSz="1425550" rtl="0" eaLnBrk="1" fontAlgn="auto" latinLnBrk="0" hangingPunct="1">
              <a:lnSpc>
                <a:spcPct val="100000"/>
              </a:lnSpc>
              <a:spcBef>
                <a:spcPts val="0"/>
              </a:spcBef>
              <a:spcAft>
                <a:spcPts val="0"/>
              </a:spcAft>
              <a:buClrTx/>
              <a:buSzTx/>
              <a:buFontTx/>
              <a:buNone/>
              <a:tabLst/>
              <a:defRPr/>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The product should be batch produced.</a:t>
            </a:r>
            <a:endParaRPr lang="en-US" sz="1200" dirty="0">
              <a:latin typeface="Arial" panose="020B0604020202020204" pitchFamily="34" charset="0"/>
              <a:cs typeface="Arial" panose="020B0604020202020204" pitchFamily="34" charset="0"/>
            </a:endParaRPr>
          </a:p>
          <a:p>
            <a:pPr>
              <a:spcBef>
                <a:spcPts val="0"/>
              </a:spcBef>
              <a:spcAft>
                <a:spcPts val="0"/>
              </a:spcAft>
            </a:pP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6211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dirty="0">
                <a:latin typeface="Arial" panose="020B0604020202020204" pitchFamily="34" charset="0"/>
                <a:cs typeface="Arial" panose="020B0604020202020204" pitchFamily="34" charset="0"/>
              </a:rPr>
              <a:t>Outdoors:</a:t>
            </a:r>
          </a:p>
          <a:p>
            <a:pPr marL="0" indent="0">
              <a:spcBef>
                <a:spcPts val="0"/>
              </a:spcBef>
              <a:spcAft>
                <a:spcPts val="0"/>
              </a:spcAft>
              <a:buNone/>
            </a:pPr>
            <a:r>
              <a:rPr lang="en-US" sz="1200" dirty="0">
                <a:latin typeface="Arial" panose="020B0604020202020204" pitchFamily="34" charset="0"/>
                <a:cs typeface="Arial" panose="020B0604020202020204" pitchFamily="34" charset="0"/>
              </a:rPr>
              <a:t>From the product investigation, there were two products that were made for outdoor use. Both cases showed that for a product to be placed outdoors and catch the attention of people walking nearby, it had to </a:t>
            </a:r>
            <a:r>
              <a:rPr lang="en-US" sz="1200" dirty="0">
                <a:solidFill>
                  <a:srgbClr val="00B050"/>
                </a:solidFill>
                <a:latin typeface="Arial" panose="020B0604020202020204" pitchFamily="34" charset="0"/>
                <a:cs typeface="Arial" panose="020B0604020202020204" pitchFamily="34" charset="0"/>
              </a:rPr>
              <a:t>big in size</a:t>
            </a:r>
            <a:r>
              <a:rPr lang="en-US" sz="1200" dirty="0">
                <a:latin typeface="Arial" panose="020B0604020202020204" pitchFamily="34" charset="0"/>
                <a:cs typeface="Arial" panose="020B0604020202020204" pitchFamily="34" charset="0"/>
              </a:rPr>
              <a:t>. The product should also be waterproof to </a:t>
            </a:r>
            <a:r>
              <a:rPr lang="en-US" sz="1200" dirty="0">
                <a:solidFill>
                  <a:srgbClr val="00B050"/>
                </a:solidFill>
                <a:latin typeface="Arial" panose="020B0604020202020204" pitchFamily="34" charset="0"/>
                <a:cs typeface="Arial" panose="020B0604020202020204" pitchFamily="34" charset="0"/>
              </a:rPr>
              <a:t>withstand weather conditions</a:t>
            </a:r>
            <a:r>
              <a:rPr lang="en-US" sz="1200" dirty="0">
                <a:latin typeface="Arial" panose="020B0604020202020204" pitchFamily="34" charset="0"/>
                <a:cs typeface="Arial" panose="020B0604020202020204" pitchFamily="34" charset="0"/>
              </a:rPr>
              <a:t>. Since there is a lot of sand in the wind, the product should be </a:t>
            </a:r>
            <a:r>
              <a:rPr lang="en-US" sz="1200" dirty="0">
                <a:solidFill>
                  <a:srgbClr val="00B050"/>
                </a:solidFill>
                <a:latin typeface="Arial" panose="020B0604020202020204" pitchFamily="34" charset="0"/>
                <a:cs typeface="Arial" panose="020B0604020202020204" pitchFamily="34" charset="0"/>
              </a:rPr>
              <a:t>easy to clean </a:t>
            </a:r>
            <a:r>
              <a:rPr lang="en-US" sz="1200" dirty="0">
                <a:latin typeface="Arial" panose="020B0604020202020204" pitchFamily="34" charset="0"/>
                <a:cs typeface="Arial" panose="020B0604020202020204" pitchFamily="34" charset="0"/>
              </a:rPr>
              <a:t>in case it gets dirty. The product should </a:t>
            </a:r>
            <a:r>
              <a:rPr lang="en-US" sz="1200" dirty="0">
                <a:solidFill>
                  <a:srgbClr val="00B050"/>
                </a:solidFill>
                <a:latin typeface="Arial" panose="020B0604020202020204" pitchFamily="34" charset="0"/>
                <a:cs typeface="Arial" panose="020B0604020202020204" pitchFamily="34" charset="0"/>
              </a:rPr>
              <a:t>be stable and not tip over. </a:t>
            </a:r>
          </a:p>
          <a:p>
            <a:pPr>
              <a:spcBef>
                <a:spcPts val="0"/>
              </a:spcBef>
              <a:spcAft>
                <a:spcPts val="0"/>
              </a:spcAft>
            </a:pP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8634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4"/>
            <a:ext cx="11045036" cy="7522378"/>
          </a:xfrm>
        </p:spPr>
        <p:txBody>
          <a:bodyPr numCol="2">
            <a:noAutofit/>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8. Have they put anything into action?</a:t>
            </a:r>
            <a:endParaRPr lang="en-GB" sz="1200" b="1"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I&gt;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Since source A did not contain survey results from the age group of 12 year olds, I have done a survey to compare the awareness between the first five questions asked. I considered the last two questions not useful for comparison as they did not have a big difference between each year group.</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J&gt;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According to source B, half of the responses say they have heard of the term “climate emergency”. However, it is important to note that the other </a:t>
            </a:r>
            <a:r>
              <a:rPr lang="en-GB" sz="1200" dirty="0">
                <a:solidFill>
                  <a:srgbClr val="00B050"/>
                </a:solidFill>
                <a:latin typeface="Arial" panose="020B0604020202020204" pitchFamily="34" charset="0"/>
                <a:cs typeface="Arial" panose="020B0604020202020204" pitchFamily="34" charset="0"/>
              </a:rPr>
              <a:t>half is unsure or has not heard of the climate emergency.</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Source C shows that the most common way of acknowledging climate emergency was via the </a:t>
            </a:r>
            <a:r>
              <a:rPr lang="en-GB" sz="1200" dirty="0">
                <a:solidFill>
                  <a:srgbClr val="00B050"/>
                </a:solidFill>
                <a:latin typeface="Arial" panose="020B0604020202020204" pitchFamily="34" charset="0"/>
                <a:cs typeface="Arial" panose="020B0604020202020204" pitchFamily="34" charset="0"/>
              </a:rPr>
              <a:t>Internet.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As shown in source D, 1 and 4 scored the highest. Regarding that half is unsure or has not heard of the climate emergency, the “1” was an expected result. However, the “4” indicates that even those who knew about climate emergency did not know fully. </a:t>
            </a:r>
            <a:r>
              <a:rPr lang="en-GB" sz="1200" dirty="0">
                <a:solidFill>
                  <a:srgbClr val="00B050"/>
                </a:solidFill>
                <a:latin typeface="Arial" panose="020B0604020202020204" pitchFamily="34" charset="0"/>
                <a:cs typeface="Arial" panose="020B0604020202020204" pitchFamily="34" charset="0"/>
              </a:rPr>
              <a:t>Therefore, the product should include depth in knowledge.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Source B and E suggests that even though people have heard of the term climate emergency, they do not look it up themselves. Therefore, </a:t>
            </a:r>
            <a:r>
              <a:rPr lang="en-GB" sz="1200" dirty="0">
                <a:solidFill>
                  <a:srgbClr val="00B050"/>
                </a:solidFill>
                <a:latin typeface="Arial" panose="020B0604020202020204" pitchFamily="34" charset="0"/>
                <a:cs typeface="Arial" panose="020B0604020202020204" pitchFamily="34" charset="0"/>
              </a:rPr>
              <a:t>it is crucial to have a product that draws the users attention to be actively engaged.</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Source F shows that for about 54% think climate emergency is a serious issue. On the other hand, 46%, which is a lot, do not think so. </a:t>
            </a:r>
            <a:r>
              <a:rPr lang="en-GB" sz="1200" dirty="0">
                <a:solidFill>
                  <a:srgbClr val="00B050"/>
                </a:solidFill>
                <a:latin typeface="Arial" panose="020B0604020202020204" pitchFamily="34" charset="0"/>
                <a:cs typeface="Arial" panose="020B0604020202020204" pitchFamily="34" charset="0"/>
              </a:rPr>
              <a:t>This means, the product should be able to convey the urgency of the situation.</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Source H provides a guideline on how I could get my end user’s attention. </a:t>
            </a:r>
            <a:r>
              <a:rPr lang="en-GB" sz="1200" dirty="0">
                <a:solidFill>
                  <a:srgbClr val="00B050"/>
                </a:solidFill>
                <a:latin typeface="Arial" panose="020B0604020202020204" pitchFamily="34" charset="0"/>
                <a:cs typeface="Arial" panose="020B0604020202020204" pitchFamily="34" charset="0"/>
              </a:rPr>
              <a:t>As shown, games, school subjects, art, and physical activities are some of their common interests. Other interests include, cooking, reading and listening to music.</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According to source G and I, it is safe to say that the majority of 12 year-olds have interests in the environment and take action. Some of their eco-friendly actions besides reduce, reuse, and recycle include turning the light off during the day and using sunlight through the window and using a search engine called “Ecosia” that helps plant trees. </a:t>
            </a:r>
            <a:r>
              <a:rPr lang="en-GB" sz="1200" dirty="0">
                <a:solidFill>
                  <a:srgbClr val="00B050"/>
                </a:solidFill>
                <a:latin typeface="Arial" panose="020B0604020202020204" pitchFamily="34" charset="0"/>
                <a:cs typeface="Arial" panose="020B0604020202020204" pitchFamily="34" charset="0"/>
              </a:rPr>
              <a:t>These sources mean that they have high potential for putting what they learned into practice. Which means it is crucial to inform them about how they could contribute in the climate emergency situation.</a:t>
            </a:r>
          </a:p>
          <a:p>
            <a:pPr marL="0" indent="0">
              <a:spcBef>
                <a:spcPts val="0"/>
              </a:spcBef>
              <a:spcAft>
                <a:spcPts val="0"/>
              </a:spcAft>
              <a:buNone/>
            </a:pPr>
            <a:r>
              <a:rPr lang="en-GB" sz="1200" dirty="0">
                <a:latin typeface="Arial" panose="020B0604020202020204" pitchFamily="34" charset="0"/>
                <a:cs typeface="Arial" panose="020B0604020202020204" pitchFamily="34" charset="0"/>
              </a:rPr>
              <a:t>Some ways they can contribute based on my secondary research are:</a:t>
            </a:r>
          </a:p>
          <a:p>
            <a:pPr>
              <a:spcBef>
                <a:spcPts val="0"/>
              </a:spcBef>
              <a:spcAft>
                <a:spcPts val="0"/>
              </a:spcAft>
            </a:pPr>
            <a:r>
              <a:rPr lang="en-GB" sz="1200" dirty="0">
                <a:latin typeface="Arial" panose="020B0604020202020204" pitchFamily="34" charset="0"/>
                <a:cs typeface="Arial" panose="020B0604020202020204" pitchFamily="34" charset="0"/>
              </a:rPr>
              <a:t>Traveling responsibly</a:t>
            </a:r>
          </a:p>
          <a:p>
            <a:pPr>
              <a:spcBef>
                <a:spcPts val="0"/>
              </a:spcBef>
              <a:spcAft>
                <a:spcPts val="0"/>
              </a:spcAft>
            </a:pPr>
            <a:r>
              <a:rPr lang="en-GB" sz="1200" dirty="0">
                <a:latin typeface="Arial" panose="020B0604020202020204" pitchFamily="34" charset="0"/>
                <a:cs typeface="Arial" panose="020B0604020202020204" pitchFamily="34" charset="0"/>
              </a:rPr>
              <a:t>Eating sustainably</a:t>
            </a:r>
          </a:p>
          <a:p>
            <a:pPr>
              <a:spcBef>
                <a:spcPts val="0"/>
              </a:spcBef>
              <a:spcAft>
                <a:spcPts val="0"/>
              </a:spcAft>
            </a:pPr>
            <a:r>
              <a:rPr lang="en-GB" sz="1200" dirty="0">
                <a:latin typeface="Arial" panose="020B0604020202020204" pitchFamily="34" charset="0"/>
                <a:cs typeface="Arial" panose="020B0604020202020204" pitchFamily="34" charset="0"/>
              </a:rPr>
              <a:t>Shopping differently</a:t>
            </a:r>
          </a:p>
          <a:p>
            <a:pPr>
              <a:spcBef>
                <a:spcPts val="0"/>
              </a:spcBef>
              <a:spcAft>
                <a:spcPts val="0"/>
              </a:spcAft>
            </a:pPr>
            <a:r>
              <a:rPr lang="en-GB" sz="1200" dirty="0">
                <a:latin typeface="Arial" panose="020B0604020202020204" pitchFamily="34" charset="0"/>
                <a:cs typeface="Arial" panose="020B0604020202020204" pitchFamily="34" charset="0"/>
              </a:rPr>
              <a:t>Saving energy in homes</a:t>
            </a:r>
          </a:p>
          <a:p>
            <a:pPr>
              <a:spcBef>
                <a:spcPts val="0"/>
              </a:spcBef>
              <a:spcAft>
                <a:spcPts val="0"/>
              </a:spcAft>
            </a:pPr>
            <a:r>
              <a:rPr lang="en-GB" sz="1200" dirty="0">
                <a:latin typeface="Arial" panose="020B0604020202020204" pitchFamily="34" charset="0"/>
                <a:cs typeface="Arial" panose="020B0604020202020204" pitchFamily="34" charset="0"/>
              </a:rPr>
              <a:t>Supporting organizations dedicated to climate emergency</a:t>
            </a:r>
          </a:p>
          <a:p>
            <a:pPr>
              <a:spcBef>
                <a:spcPts val="0"/>
              </a:spcBef>
              <a:spcAft>
                <a:spcPts val="0"/>
              </a:spcAft>
            </a:pPr>
            <a:r>
              <a:rPr lang="en-GB" sz="1200" dirty="0">
                <a:latin typeface="Arial" panose="020B0604020202020204" pitchFamily="34" charset="0"/>
                <a:cs typeface="Arial" panose="020B0604020202020204" pitchFamily="34" charset="0"/>
              </a:rPr>
              <a:t>Minimizing waste</a:t>
            </a:r>
          </a:p>
          <a:p>
            <a:pPr>
              <a:spcBef>
                <a:spcPts val="0"/>
              </a:spcBef>
              <a:spcAft>
                <a:spcPts val="0"/>
              </a:spcAft>
            </a:pPr>
            <a:r>
              <a:rPr lang="en-GB" sz="1200" dirty="0">
                <a:latin typeface="Arial" panose="020B0604020202020204" pitchFamily="34" charset="0"/>
                <a:cs typeface="Arial" panose="020B0604020202020204" pitchFamily="34" charset="0"/>
              </a:rPr>
              <a:t>Recycling</a:t>
            </a:r>
          </a:p>
          <a:p>
            <a:pPr marL="0" indent="0">
              <a:spcBef>
                <a:spcPts val="0"/>
              </a:spcBef>
              <a:spcAft>
                <a:spcPts val="0"/>
              </a:spcAft>
              <a:buNone/>
            </a:pPr>
            <a:r>
              <a:rPr lang="en-GB" sz="1200" dirty="0">
                <a:latin typeface="Arial" panose="020B0604020202020204" pitchFamily="34" charset="0"/>
                <a:cs typeface="Arial" panose="020B0604020202020204" pitchFamily="34" charset="0"/>
              </a:rPr>
              <a:t>What it mean by traveling responsibly is for example, to travel short distances by walking or riding a bike instead of car. Also, what it means by eating sustainably is to eat locally and seasonally while reducing meat consumption. Shopping differently refers to shopping products that are sustainable. (FSC etc)</a:t>
            </a:r>
          </a:p>
        </p:txBody>
      </p:sp>
      <p:graphicFrame>
        <p:nvGraphicFramePr>
          <p:cNvPr id="5" name="Chart 4">
            <a:extLst>
              <a:ext uri="{FF2B5EF4-FFF2-40B4-BE49-F238E27FC236}">
                <a16:creationId xmlns:a16="http://schemas.microsoft.com/office/drawing/2014/main" id="{29D132F3-43BD-4F28-96A1-F27239073D1C}"/>
              </a:ext>
            </a:extLst>
          </p:cNvPr>
          <p:cNvGraphicFramePr/>
          <p:nvPr/>
        </p:nvGraphicFramePr>
        <p:xfrm>
          <a:off x="542321" y="1990111"/>
          <a:ext cx="5146098" cy="248619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Investigation</a:t>
            </a:r>
          </a:p>
        </p:txBody>
      </p:sp>
      <p:sp>
        <p:nvSpPr>
          <p:cNvPr id="4" name="Rectangle: Rounded Corners 3">
            <a:extLst>
              <a:ext uri="{FF2B5EF4-FFF2-40B4-BE49-F238E27FC236}">
                <a16:creationId xmlns:a16="http://schemas.microsoft.com/office/drawing/2014/main" id="{AC591F2D-FA5E-4014-AF99-B3213B44D76D}"/>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 have identified the a design problem and a need for a product that could solve the problem.</a:t>
            </a:r>
          </a:p>
        </p:txBody>
      </p:sp>
      <p:graphicFrame>
        <p:nvGraphicFramePr>
          <p:cNvPr id="7" name="Content Placeholder 6">
            <a:extLst>
              <a:ext uri="{FF2B5EF4-FFF2-40B4-BE49-F238E27FC236}">
                <a16:creationId xmlns:a16="http://schemas.microsoft.com/office/drawing/2014/main" id="{EB53A5C3-4E49-46F1-BFB9-5BB65A9F59CF}"/>
              </a:ext>
            </a:extLst>
          </p:cNvPr>
          <p:cNvGraphicFramePr>
            <a:graphicFrameLocks/>
          </p:cNvGraphicFramePr>
          <p:nvPr/>
        </p:nvGraphicFramePr>
        <p:xfrm>
          <a:off x="19252" y="5331156"/>
          <a:ext cx="5900284" cy="30524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9617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4"/>
            <a:ext cx="11045036" cy="7738946"/>
          </a:xfrm>
        </p:spPr>
        <p:txBody>
          <a:bodyPr numCol="3">
            <a:normAutofit/>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What I should get from this investigation:</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solidFill>
                  <a:srgbClr val="00B050"/>
                </a:solidFill>
                <a:latin typeface="Arial" panose="020B0604020202020204" pitchFamily="34" charset="0"/>
                <a:cs typeface="Arial" panose="020B0604020202020204" pitchFamily="34" charset="0"/>
              </a:rPr>
              <a:t>The problem with the current situation</a:t>
            </a:r>
          </a:p>
          <a:p>
            <a:pPr>
              <a:spcBef>
                <a:spcPts val="0"/>
              </a:spcBef>
              <a:spcAft>
                <a:spcPts val="0"/>
              </a:spcAft>
            </a:pPr>
            <a:r>
              <a:rPr lang="en-GB" sz="1200" dirty="0">
                <a:solidFill>
                  <a:srgbClr val="00B050"/>
                </a:solidFill>
                <a:latin typeface="Arial" panose="020B0604020202020204" pitchFamily="34" charset="0"/>
                <a:cs typeface="Arial" panose="020B0604020202020204" pitchFamily="34" charset="0"/>
              </a:rPr>
              <a:t>The context of the situation</a:t>
            </a:r>
          </a:p>
          <a:p>
            <a:pPr>
              <a:spcBef>
                <a:spcPts val="0"/>
              </a:spcBef>
              <a:spcAft>
                <a:spcPts val="0"/>
              </a:spcAft>
            </a:pPr>
            <a:r>
              <a:rPr lang="en-GB" sz="1200" dirty="0">
                <a:solidFill>
                  <a:srgbClr val="00B050"/>
                </a:solidFill>
                <a:latin typeface="Arial" panose="020B0604020202020204" pitchFamily="34" charset="0"/>
                <a:cs typeface="Arial" panose="020B0604020202020204" pitchFamily="34" charset="0"/>
              </a:rPr>
              <a:t>User behaviours that I should consider</a:t>
            </a:r>
          </a:p>
          <a:p>
            <a:pPr>
              <a:spcBef>
                <a:spcPts val="0"/>
              </a:spcBef>
              <a:spcAft>
                <a:spcPts val="0"/>
              </a:spcAft>
            </a:pPr>
            <a:r>
              <a:rPr lang="en-GB" sz="1200" dirty="0">
                <a:solidFill>
                  <a:srgbClr val="00B050"/>
                </a:solidFill>
                <a:latin typeface="Arial" panose="020B0604020202020204" pitchFamily="34" charset="0"/>
                <a:cs typeface="Arial" panose="020B0604020202020204" pitchFamily="34" charset="0"/>
              </a:rPr>
              <a:t>What the product should include</a:t>
            </a:r>
          </a:p>
          <a:p>
            <a:pPr>
              <a:spcBef>
                <a:spcPts val="0"/>
              </a:spcBef>
              <a:spcAft>
                <a:spcPts val="0"/>
              </a:spcAft>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With this in thought I have interpreted the results from an online survey using Google Forms.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Survey Results: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Some questions were asked to scale between 1 to 10. For better data reading I have converted them into a ‘1 to 5 scale’ by merging the adjacent values together. Short-answer questions were grouped together in terms of similar answers. Minor activities were classified as “others”. </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1. How many students have heard of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B&gt;	</a:t>
            </a:r>
          </a:p>
          <a:p>
            <a:pPr marL="0" indent="0">
              <a:spcBef>
                <a:spcPts val="0"/>
              </a:spcBef>
              <a:spcAft>
                <a:spcPts val="0"/>
              </a:spcAft>
              <a:buNone/>
            </a:pPr>
            <a:r>
              <a:rPr lang="en-GB" sz="1200" b="1" dirty="0">
                <a:latin typeface="Arial" panose="020B0604020202020204" pitchFamily="34" charset="0"/>
                <a:cs typeface="Arial" panose="020B0604020202020204" pitchFamily="34" charset="0"/>
              </a:rPr>
              <a:t>2. How did they hear about climate emergency?</a:t>
            </a: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&lt;Source C&gt;	</a:t>
            </a: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3. What is their depth of knowledge about climate emergency?</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      	&lt;Source D&gt;</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4. Has anyone every looked up climate emergency on their own?</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E&gt;	</a:t>
            </a:r>
          </a:p>
          <a:p>
            <a:pPr marL="0" indent="0" algn="ctr">
              <a:spcBef>
                <a:spcPts val="0"/>
              </a:spcBef>
              <a:spcAft>
                <a:spcPts val="0"/>
              </a:spcAft>
              <a:buNone/>
            </a:pPr>
            <a:r>
              <a:rPr lang="en-GB" sz="1200" dirty="0">
                <a:latin typeface="Arial" panose="020B0604020202020204" pitchFamily="34" charset="0"/>
                <a:cs typeface="Arial" panose="020B0604020202020204" pitchFamily="34" charset="0"/>
              </a:rPr>
              <a:t>	</a:t>
            </a: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5. How serious do they think about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         	&lt;Source F&gt;</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6. Do they have any interest in environment and nature?</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G&gt;	</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7. What are their current interests?</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H&gt;	</a:t>
            </a:r>
          </a:p>
        </p:txBody>
      </p:sp>
      <p:graphicFrame>
        <p:nvGraphicFramePr>
          <p:cNvPr id="8" name="Chart 7">
            <a:extLst>
              <a:ext uri="{FF2B5EF4-FFF2-40B4-BE49-F238E27FC236}">
                <a16:creationId xmlns:a16="http://schemas.microsoft.com/office/drawing/2014/main" id="{F8B41332-A95C-4F7C-95C9-CBD87BAAFFFE}"/>
              </a:ext>
            </a:extLst>
          </p:cNvPr>
          <p:cNvGraphicFramePr/>
          <p:nvPr/>
        </p:nvGraphicFramePr>
        <p:xfrm>
          <a:off x="4136965" y="4327454"/>
          <a:ext cx="3415302" cy="198867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Investigation</a:t>
            </a:r>
          </a:p>
        </p:txBody>
      </p:sp>
      <p:sp>
        <p:nvSpPr>
          <p:cNvPr id="18" name="Rectangle: Rounded Corners 17">
            <a:extLst>
              <a:ext uri="{FF2B5EF4-FFF2-40B4-BE49-F238E27FC236}">
                <a16:creationId xmlns:a16="http://schemas.microsoft.com/office/drawing/2014/main" id="{58CF909D-A506-4377-936F-0B00825C8DC5}"/>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The results of the online survey will be displayed.</a:t>
            </a:r>
          </a:p>
        </p:txBody>
      </p:sp>
      <p:graphicFrame>
        <p:nvGraphicFramePr>
          <p:cNvPr id="9" name="Chart 8">
            <a:extLst>
              <a:ext uri="{FF2B5EF4-FFF2-40B4-BE49-F238E27FC236}">
                <a16:creationId xmlns:a16="http://schemas.microsoft.com/office/drawing/2014/main" id="{04654617-917A-4765-97C8-CA4B02867C5E}"/>
              </a:ext>
            </a:extLst>
          </p:cNvPr>
          <p:cNvGraphicFramePr/>
          <p:nvPr/>
        </p:nvGraphicFramePr>
        <p:xfrm>
          <a:off x="7886283" y="2224615"/>
          <a:ext cx="3374384" cy="198331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34A18440-3203-4ADE-92F3-C5F37036677C}"/>
              </a:ext>
            </a:extLst>
          </p:cNvPr>
          <p:cNvGraphicFramePr/>
          <p:nvPr/>
        </p:nvGraphicFramePr>
        <p:xfrm>
          <a:off x="7886284" y="7182384"/>
          <a:ext cx="3313304" cy="2014779"/>
        </p:xfrm>
        <a:graphic>
          <a:graphicData uri="http://schemas.openxmlformats.org/drawingml/2006/chart">
            <c:chart xmlns:c="http://schemas.openxmlformats.org/drawingml/2006/chart" xmlns:r="http://schemas.openxmlformats.org/officeDocument/2006/relationships" r:id="rId5"/>
          </a:graphicData>
        </a:graphic>
      </p:graphicFrame>
      <p:pic>
        <p:nvPicPr>
          <p:cNvPr id="12" name="Picture 10" descr="Forms response chart. Question title: Have you ever looked up the term climate emergency on your own?. Number of responses: 24 responses.">
            <a:extLst>
              <a:ext uri="{FF2B5EF4-FFF2-40B4-BE49-F238E27FC236}">
                <a16:creationId xmlns:a16="http://schemas.microsoft.com/office/drawing/2014/main" id="{BDD0F682-9101-4FF7-8FDE-56BC7F9976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68" t="6892" r="29305" b="10160"/>
          <a:stretch/>
        </p:blipFill>
        <p:spPr bwMode="auto">
          <a:xfrm>
            <a:off x="4125790" y="6967233"/>
            <a:ext cx="3663246" cy="187664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Forms response chart. Question title: Have you heard of the term &quot;climate emergency&quot;?. Number of responses: 24 responses.">
            <a:extLst>
              <a:ext uri="{FF2B5EF4-FFF2-40B4-BE49-F238E27FC236}">
                <a16:creationId xmlns:a16="http://schemas.microsoft.com/office/drawing/2014/main" id="{30877723-F39C-412E-B734-A54FE93D7C3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79" t="6542" r="29012" b="10169"/>
          <a:stretch/>
        </p:blipFill>
        <p:spPr bwMode="auto">
          <a:xfrm>
            <a:off x="502570" y="7464028"/>
            <a:ext cx="3669172" cy="18823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Forms response chart. Question title: How did you acknowledge the term? (Choose all that apply). Number of responses: 24 responses.">
            <a:extLst>
              <a:ext uri="{FF2B5EF4-FFF2-40B4-BE49-F238E27FC236}">
                <a16:creationId xmlns:a16="http://schemas.microsoft.com/office/drawing/2014/main" id="{3A7DA9DC-43CC-4D40-B28C-C035F9D5352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68" t="5250" r="3503" b="10613"/>
          <a:stretch/>
        </p:blipFill>
        <p:spPr bwMode="auto">
          <a:xfrm>
            <a:off x="4171742" y="2081417"/>
            <a:ext cx="3627310" cy="157316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Forms response chart. Question title: Do you have interests in the environment and nature?. Number of responses: 24 responses.">
            <a:extLst>
              <a:ext uri="{FF2B5EF4-FFF2-40B4-BE49-F238E27FC236}">
                <a16:creationId xmlns:a16="http://schemas.microsoft.com/office/drawing/2014/main" id="{6A511FDA-FBEE-462B-930A-C1C2439AA15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51" t="8932" r="28830" b="10108"/>
          <a:stretch/>
        </p:blipFill>
        <p:spPr bwMode="auto">
          <a:xfrm>
            <a:off x="7789035" y="4862375"/>
            <a:ext cx="3835698" cy="1912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844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4"/>
            <a:ext cx="11045036" cy="7738946"/>
          </a:xfrm>
        </p:spPr>
        <p:txBody>
          <a:bodyPr numCol="3">
            <a:normAutofit/>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Conclusions that should be drawn:</a:t>
            </a: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solidFill>
                  <a:srgbClr val="00B050"/>
                </a:solidFill>
                <a:latin typeface="Arial" panose="020B0604020202020204" pitchFamily="34" charset="0"/>
                <a:cs typeface="Arial" panose="020B0604020202020204" pitchFamily="34" charset="0"/>
              </a:rPr>
              <a:t>Which method to use</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Before I dived in, I divided the possible methods of increasing awareness.</a:t>
            </a:r>
          </a:p>
          <a:p>
            <a:pPr>
              <a:spcBef>
                <a:spcPts val="0"/>
              </a:spcBef>
              <a:spcAft>
                <a:spcPts val="0"/>
              </a:spcAft>
            </a:pPr>
            <a:r>
              <a:rPr lang="en-GB" sz="1200" dirty="0">
                <a:latin typeface="Arial" panose="020B0604020202020204" pitchFamily="34" charset="0"/>
                <a:cs typeface="Arial" panose="020B0604020202020204" pitchFamily="34" charset="0"/>
              </a:rPr>
              <a:t>Self </a:t>
            </a:r>
            <a:r>
              <a:rPr lang="en-GB" sz="1200" dirty="0">
                <a:latin typeface="Arial" panose="020B0604020202020204" pitchFamily="34" charset="0"/>
                <a:cs typeface="Arial" panose="020B0604020202020204" pitchFamily="34" charset="0"/>
                <a:sym typeface="Wingdings" panose="05000000000000000000" pitchFamily="2" charset="2"/>
              </a:rPr>
              <a:t> Mass</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Product  Mass</a:t>
            </a:r>
          </a:p>
          <a:p>
            <a:pPr>
              <a:spcBef>
                <a:spcPts val="0"/>
              </a:spcBef>
              <a:spcAft>
                <a:spcPts val="0"/>
              </a:spcAft>
            </a:pPr>
            <a:r>
              <a:rPr lang="en-GB" sz="1200" dirty="0">
                <a:latin typeface="Arial" panose="020B0604020202020204" pitchFamily="34" charset="0"/>
                <a:cs typeface="Arial" panose="020B0604020202020204" pitchFamily="34" charset="0"/>
                <a:sym typeface="Wingdings" panose="05000000000000000000" pitchFamily="2" charset="2"/>
              </a:rPr>
              <a:t>Products   Individual</a:t>
            </a:r>
          </a:p>
          <a:p>
            <a:pPr>
              <a:spcBef>
                <a:spcPts val="0"/>
              </a:spcBef>
              <a:spcAft>
                <a:spcPts val="0"/>
              </a:spcAft>
            </a:pPr>
            <a:endParaRPr lang="en-GB" sz="1200"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sym typeface="Wingdings" panose="05000000000000000000" pitchFamily="2" charset="2"/>
              </a:rPr>
              <a:t>What I mean by each terms is that the first one is an individual that chose to buy a product, such as a climate emergency t-shirt, to increase awareness.. The second term refers to a single product that many people can see and interact with. The last term means the same product given out to each individual, cheap pens with intended text printed for instance.</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With this in thought I have interpreted the results from an online survey using Google Forms.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Survey Results: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Some questions were asked to scale between 1 to 10. For better data reading I have converted them into a 1 to 5 scale by merging the adjacent values together. Short-answer questions were grouped together in terms of similar answers. Minor activities were classified as “others”. Some questions were asked in order to </a:t>
            </a:r>
            <a:r>
              <a:rPr lang="en-GB" sz="1200" dirty="0">
                <a:solidFill>
                  <a:srgbClr val="00B050"/>
                </a:solidFill>
                <a:latin typeface="Arial" panose="020B0604020202020204" pitchFamily="34" charset="0"/>
                <a:cs typeface="Arial" panose="020B0604020202020204" pitchFamily="34" charset="0"/>
              </a:rPr>
              <a:t>investigate user behaviours.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1. How many students have heard of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B&gt;	</a:t>
            </a:r>
          </a:p>
          <a:p>
            <a:pPr marL="0" indent="0">
              <a:spcBef>
                <a:spcPts val="0"/>
              </a:spcBef>
              <a:spcAft>
                <a:spcPts val="0"/>
              </a:spcAft>
              <a:buNone/>
            </a:pPr>
            <a:r>
              <a:rPr lang="en-GB" sz="1200" b="1" dirty="0">
                <a:latin typeface="Arial" panose="020B0604020202020204" pitchFamily="34" charset="0"/>
                <a:cs typeface="Arial" panose="020B0604020202020204" pitchFamily="34" charset="0"/>
              </a:rPr>
              <a:t>2. How did they hear about climate emergency?</a:t>
            </a: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endParaRPr lang="en-GB" sz="1200" b="1" dirty="0">
              <a:solidFill>
                <a:srgbClr val="00B050"/>
              </a:solidFill>
              <a:latin typeface="Arial" panose="020B0604020202020204" pitchFamily="34" charset="0"/>
              <a:cs typeface="Arial" panose="020B0604020202020204" pitchFamily="34" charset="0"/>
              <a:sym typeface="Wingdings" panose="05000000000000000000" pitchFamily="2" charset="2"/>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sym typeface="Wingdings" panose="05000000000000000000" pitchFamily="2" charset="2"/>
              </a:rPr>
              <a:t>&lt;Source C&gt;	</a:t>
            </a:r>
          </a:p>
          <a:p>
            <a:pPr marL="0" indent="0" algn="ctr">
              <a:spcBef>
                <a:spcPts val="0"/>
              </a:spcBef>
              <a:spcAft>
                <a:spcPts val="0"/>
              </a:spcAft>
              <a:buNone/>
            </a:pPr>
            <a:endParaRPr lang="en-GB" sz="1200" b="1" dirty="0">
              <a:latin typeface="Arial" panose="020B0604020202020204" pitchFamily="34" charset="0"/>
              <a:cs typeface="Arial" panose="020B0604020202020204" pitchFamily="34" charset="0"/>
              <a:sym typeface="Wingdings" panose="05000000000000000000" pitchFamily="2" charset="2"/>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3. What is their depth of knowledge about climate emergency?</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      	&lt;Source D&gt;</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4. Has anyone every looked up climate emergency on their own?</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E&gt;	</a:t>
            </a:r>
          </a:p>
          <a:p>
            <a:pPr marL="0" indent="0" algn="ctr">
              <a:spcBef>
                <a:spcPts val="0"/>
              </a:spcBef>
              <a:spcAft>
                <a:spcPts val="0"/>
              </a:spcAft>
              <a:buNone/>
            </a:pPr>
            <a:r>
              <a:rPr lang="en-GB" sz="1200" dirty="0">
                <a:latin typeface="Arial" panose="020B0604020202020204" pitchFamily="34" charset="0"/>
                <a:cs typeface="Arial" panose="020B0604020202020204" pitchFamily="34" charset="0"/>
              </a:rPr>
              <a:t>	</a:t>
            </a: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5. How serious do they think about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         	&lt;Source F&gt;</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6. Do they have any interest in environment and nature?</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G&gt;	</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7. What are their current interests?</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H&gt;	</a:t>
            </a:r>
          </a:p>
        </p:txBody>
      </p:sp>
      <p:graphicFrame>
        <p:nvGraphicFramePr>
          <p:cNvPr id="8" name="Chart 7">
            <a:extLst>
              <a:ext uri="{FF2B5EF4-FFF2-40B4-BE49-F238E27FC236}">
                <a16:creationId xmlns:a16="http://schemas.microsoft.com/office/drawing/2014/main" id="{F8B41332-A95C-4F7C-95C9-CBD87BAAFFFE}"/>
              </a:ext>
            </a:extLst>
          </p:cNvPr>
          <p:cNvGraphicFramePr/>
          <p:nvPr/>
        </p:nvGraphicFramePr>
        <p:xfrm>
          <a:off x="4136965" y="4327454"/>
          <a:ext cx="3415302" cy="198867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Investigation</a:t>
            </a:r>
          </a:p>
        </p:txBody>
      </p:sp>
      <p:sp>
        <p:nvSpPr>
          <p:cNvPr id="18" name="Rectangle: Rounded Corners 17">
            <a:extLst>
              <a:ext uri="{FF2B5EF4-FFF2-40B4-BE49-F238E27FC236}">
                <a16:creationId xmlns:a16="http://schemas.microsoft.com/office/drawing/2014/main" id="{58CF909D-A506-4377-936F-0B00825C8DC5}"/>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The results of the online survey will be displayed.</a:t>
            </a:r>
          </a:p>
        </p:txBody>
      </p:sp>
      <p:graphicFrame>
        <p:nvGraphicFramePr>
          <p:cNvPr id="9" name="Chart 8">
            <a:extLst>
              <a:ext uri="{FF2B5EF4-FFF2-40B4-BE49-F238E27FC236}">
                <a16:creationId xmlns:a16="http://schemas.microsoft.com/office/drawing/2014/main" id="{04654617-917A-4765-97C8-CA4B02867C5E}"/>
              </a:ext>
            </a:extLst>
          </p:cNvPr>
          <p:cNvGraphicFramePr/>
          <p:nvPr/>
        </p:nvGraphicFramePr>
        <p:xfrm>
          <a:off x="7886283" y="2224615"/>
          <a:ext cx="3374384" cy="198331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34A18440-3203-4ADE-92F3-C5F37036677C}"/>
              </a:ext>
            </a:extLst>
          </p:cNvPr>
          <p:cNvGraphicFramePr/>
          <p:nvPr/>
        </p:nvGraphicFramePr>
        <p:xfrm>
          <a:off x="7886284" y="7182384"/>
          <a:ext cx="3313304" cy="2014779"/>
        </p:xfrm>
        <a:graphic>
          <a:graphicData uri="http://schemas.openxmlformats.org/drawingml/2006/chart">
            <c:chart xmlns:c="http://schemas.openxmlformats.org/drawingml/2006/chart" xmlns:r="http://schemas.openxmlformats.org/officeDocument/2006/relationships" r:id="rId5"/>
          </a:graphicData>
        </a:graphic>
      </p:graphicFrame>
      <p:pic>
        <p:nvPicPr>
          <p:cNvPr id="12" name="Picture 10" descr="Forms response chart. Question title: Have you ever looked up the term climate emergency on your own?. Number of responses: 24 responses.">
            <a:extLst>
              <a:ext uri="{FF2B5EF4-FFF2-40B4-BE49-F238E27FC236}">
                <a16:creationId xmlns:a16="http://schemas.microsoft.com/office/drawing/2014/main" id="{BDD0F682-9101-4FF7-8FDE-56BC7F9976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68" t="6892" r="29305" b="10160"/>
          <a:stretch/>
        </p:blipFill>
        <p:spPr bwMode="auto">
          <a:xfrm>
            <a:off x="4125790" y="6967233"/>
            <a:ext cx="3663246" cy="187664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Forms response chart. Question title: Have you heard of the term &quot;climate emergency&quot;?. Number of responses: 24 responses.">
            <a:extLst>
              <a:ext uri="{FF2B5EF4-FFF2-40B4-BE49-F238E27FC236}">
                <a16:creationId xmlns:a16="http://schemas.microsoft.com/office/drawing/2014/main" id="{30877723-F39C-412E-B734-A54FE93D7C3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79" t="6542" r="29012" b="10169"/>
          <a:stretch/>
        </p:blipFill>
        <p:spPr bwMode="auto">
          <a:xfrm>
            <a:off x="502570" y="7464028"/>
            <a:ext cx="3669172" cy="18823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Forms response chart. Question title: How did you acknowledge the term? (Choose all that apply). Number of responses: 24 responses.">
            <a:extLst>
              <a:ext uri="{FF2B5EF4-FFF2-40B4-BE49-F238E27FC236}">
                <a16:creationId xmlns:a16="http://schemas.microsoft.com/office/drawing/2014/main" id="{3A7DA9DC-43CC-4D40-B28C-C035F9D5352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68" t="5250" r="3503" b="10613"/>
          <a:stretch/>
        </p:blipFill>
        <p:spPr bwMode="auto">
          <a:xfrm>
            <a:off x="4171742" y="2081417"/>
            <a:ext cx="3627310" cy="157316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Forms response chart. Question title: Do you have interests in the environment and nature?. Number of responses: 24 responses.">
            <a:extLst>
              <a:ext uri="{FF2B5EF4-FFF2-40B4-BE49-F238E27FC236}">
                <a16:creationId xmlns:a16="http://schemas.microsoft.com/office/drawing/2014/main" id="{6A511FDA-FBEE-462B-930A-C1C2439AA15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51" t="8932" r="28830" b="10108"/>
          <a:stretch/>
        </p:blipFill>
        <p:spPr bwMode="auto">
          <a:xfrm>
            <a:off x="7789035" y="4862375"/>
            <a:ext cx="3835698" cy="1912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89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36180" y="554107"/>
            <a:ext cx="11045038" cy="1149468"/>
          </a:xfrm>
        </p:spPr>
        <p:txBody>
          <a:bodyPr/>
          <a:lstStyle/>
          <a:p>
            <a:r>
              <a:rPr lang="en-GB" dirty="0"/>
              <a:t>ALL DATA REFERENCES</a:t>
            </a:r>
          </a:p>
        </p:txBody>
      </p:sp>
      <p:graphicFrame>
        <p:nvGraphicFramePr>
          <p:cNvPr id="4" name="Content Placeholder 3">
            <a:extLst>
              <a:ext uri="{FF2B5EF4-FFF2-40B4-BE49-F238E27FC236}">
                <a16:creationId xmlns:a16="http://schemas.microsoft.com/office/drawing/2014/main" id="{F6C463D2-8940-40BE-9AE7-AE84593BB762}"/>
              </a:ext>
            </a:extLst>
          </p:cNvPr>
          <p:cNvGraphicFramePr>
            <a:graphicFrameLocks noGrp="1"/>
          </p:cNvGraphicFramePr>
          <p:nvPr>
            <p:ph idx="1"/>
            <p:extLst>
              <p:ext uri="{D42A27DB-BD31-4B8C-83A1-F6EECF244321}">
                <p14:modId xmlns:p14="http://schemas.microsoft.com/office/powerpoint/2010/main" val="3722549335"/>
              </p:ext>
            </p:extLst>
          </p:nvPr>
        </p:nvGraphicFramePr>
        <p:xfrm>
          <a:off x="294268" y="1994247"/>
          <a:ext cx="5181619" cy="7687901"/>
        </p:xfrm>
        <a:graphic>
          <a:graphicData uri="http://schemas.openxmlformats.org/drawingml/2006/table">
            <a:tbl>
              <a:tblPr/>
              <a:tblGrid>
                <a:gridCol w="5181619">
                  <a:extLst>
                    <a:ext uri="{9D8B030D-6E8A-4147-A177-3AD203B41FA5}">
                      <a16:colId xmlns:a16="http://schemas.microsoft.com/office/drawing/2014/main" val="1863862852"/>
                    </a:ext>
                  </a:extLst>
                </a:gridCol>
              </a:tblGrid>
              <a:tr h="119847">
                <a:tc>
                  <a:txBody>
                    <a:bodyPr/>
                    <a:lstStyle/>
                    <a:p>
                      <a:pPr rtl="0" fontAlgn="b"/>
                      <a:endParaRPr lang="en-GB" sz="1200">
                        <a:effectLst/>
                      </a:endParaRPr>
                    </a:p>
                  </a:txBody>
                  <a:tcPr marL="1251" marR="1251" marT="834" marB="8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70534235"/>
                  </a:ext>
                </a:extLst>
              </a:tr>
              <a:tr h="119847">
                <a:tc>
                  <a:txBody>
                    <a:bodyPr/>
                    <a:lstStyle/>
                    <a:p>
                      <a:pPr rtl="0" fontAlgn="b"/>
                      <a:r>
                        <a:rPr lang="en-GB" sz="1200" dirty="0">
                          <a:effectLst/>
                        </a:rPr>
                        <a:t>Yes by using reusable bags</a:t>
                      </a:r>
                    </a:p>
                  </a:txBody>
                  <a:tcPr marL="1251" marR="1251" marT="834" marB="8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48106415"/>
                  </a:ext>
                </a:extLst>
              </a:tr>
              <a:tr h="175621">
                <a:tc>
                  <a:txBody>
                    <a:bodyPr/>
                    <a:lstStyle/>
                    <a:p>
                      <a:pPr rtl="0" fontAlgn="b"/>
                      <a:r>
                        <a:rPr lang="en-GB" sz="1200">
                          <a:effectLst/>
                        </a:rPr>
                        <a:t>Using metal straws instead of plastic</a:t>
                      </a:r>
                    </a:p>
                  </a:txBody>
                  <a:tcPr marL="1251" marR="1251" marT="834" marB="8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97892633"/>
                  </a:ext>
                </a:extLst>
              </a:tr>
              <a:tr h="1852107">
                <a:tc>
                  <a:txBody>
                    <a:bodyPr/>
                    <a:lstStyle/>
                    <a:p>
                      <a:pPr rtl="0" fontAlgn="b"/>
                      <a:r>
                        <a:rPr lang="en-GB" sz="1200" dirty="0">
                          <a:effectLst/>
                        </a:rPr>
                        <a:t>I only turn on my lights at night as I have a big window that gives me a lot of light, I try to get my parents to go shopping with the plastic bags that we own, I use </a:t>
                      </a:r>
                      <a:r>
                        <a:rPr lang="en-GB" sz="1200" dirty="0" err="1">
                          <a:effectLst/>
                        </a:rPr>
                        <a:t>ecosia</a:t>
                      </a:r>
                      <a:r>
                        <a:rPr lang="en-GB" sz="1200" dirty="0">
                          <a:effectLst/>
                        </a:rPr>
                        <a:t> as my search engine, I try my best not to waste any paper water and water bottles, I do pretty much everything on my computer to minimise paper usage, sometimes I collect my waste and try to re use it weather its using it for a project or making something out of it. </a:t>
                      </a:r>
                    </a:p>
                  </a:txBody>
                  <a:tcPr marL="1251" marR="1251" marT="834" marB="8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88550852"/>
                  </a:ext>
                </a:extLst>
              </a:tr>
              <a:tr h="153848">
                <a:tc>
                  <a:txBody>
                    <a:bodyPr/>
                    <a:lstStyle/>
                    <a:p>
                      <a:pPr rtl="0" fontAlgn="b"/>
                      <a:r>
                        <a:rPr lang="en-GB" sz="1200">
                          <a:effectLst/>
                        </a:rPr>
                        <a:t>use no plastic in our household</a:t>
                      </a:r>
                    </a:p>
                  </a:txBody>
                  <a:tcPr marL="1251" marR="1251" marT="834" marB="8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7919942"/>
                  </a:ext>
                </a:extLst>
              </a:tr>
              <a:tr h="349801">
                <a:tc>
                  <a:txBody>
                    <a:bodyPr/>
                    <a:lstStyle/>
                    <a:p>
                      <a:pPr rtl="0" fontAlgn="b"/>
                      <a:r>
                        <a:rPr lang="en-GB" sz="1200">
                          <a:effectLst/>
                        </a:rPr>
                        <a:t>I have stopped using plastic straws and cups. I also try to pick up trash if i see it </a:t>
                      </a:r>
                    </a:p>
                  </a:txBody>
                  <a:tcPr marL="1251" marR="1251" marT="834" marB="8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68838951"/>
                  </a:ext>
                </a:extLst>
              </a:tr>
              <a:tr h="119847">
                <a:tc>
                  <a:txBody>
                    <a:bodyPr/>
                    <a:lstStyle/>
                    <a:p>
                      <a:pPr rtl="0" fontAlgn="b"/>
                      <a:r>
                        <a:rPr lang="en-GB" sz="1200">
                          <a:effectLst/>
                        </a:rPr>
                        <a:t>use water bottles</a:t>
                      </a:r>
                    </a:p>
                  </a:txBody>
                  <a:tcPr marL="1251" marR="1251" marT="834" marB="8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42930903"/>
                  </a:ext>
                </a:extLst>
              </a:tr>
              <a:tr h="119847">
                <a:tc>
                  <a:txBody>
                    <a:bodyPr/>
                    <a:lstStyle/>
                    <a:p>
                      <a:pPr rtl="0" fontAlgn="b"/>
                      <a:r>
                        <a:rPr lang="en-GB" sz="1200">
                          <a:effectLst/>
                        </a:rPr>
                        <a:t>I cut down on plastic…</a:t>
                      </a:r>
                    </a:p>
                  </a:txBody>
                  <a:tcPr marL="1251" marR="1251" marT="834" marB="8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863358351"/>
                  </a:ext>
                </a:extLst>
              </a:tr>
              <a:tr h="349801">
                <a:tc>
                  <a:txBody>
                    <a:bodyPr/>
                    <a:lstStyle/>
                    <a:p>
                      <a:pPr rtl="0" fontAlgn="b"/>
                      <a:r>
                        <a:rPr lang="en-GB" sz="1200">
                          <a:effectLst/>
                        </a:rPr>
                        <a:t>Reducing my use of plastic and using metal straws instead of plastic straws.</a:t>
                      </a:r>
                    </a:p>
                  </a:txBody>
                  <a:tcPr marL="1251" marR="1251" marT="834" marB="8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664094312"/>
                  </a:ext>
                </a:extLst>
              </a:tr>
              <a:tr h="371573">
                <a:tc>
                  <a:txBody>
                    <a:bodyPr/>
                    <a:lstStyle/>
                    <a:p>
                      <a:pPr rtl="0" fontAlgn="b"/>
                      <a:r>
                        <a:rPr lang="en-GB" sz="1200">
                          <a:effectLst/>
                        </a:rPr>
                        <a:t>I try not to use plastic such as plastic bottles and try to recycle as much as possible </a:t>
                      </a:r>
                    </a:p>
                  </a:txBody>
                  <a:tcPr marL="1251" marR="1251" marT="834" marB="8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98616524"/>
                  </a:ext>
                </a:extLst>
              </a:tr>
              <a:tr h="349801">
                <a:tc>
                  <a:txBody>
                    <a:bodyPr/>
                    <a:lstStyle/>
                    <a:p>
                      <a:pPr rtl="0" fontAlgn="b"/>
                      <a:r>
                        <a:rPr lang="en-GB" sz="1200" dirty="0">
                          <a:effectLst/>
                        </a:rPr>
                        <a:t>I have stopped using plastic straws and cups. I also try to pick up trash if </a:t>
                      </a:r>
                      <a:r>
                        <a:rPr lang="en-GB" sz="1200" dirty="0" err="1">
                          <a:effectLst/>
                        </a:rPr>
                        <a:t>i</a:t>
                      </a:r>
                      <a:r>
                        <a:rPr lang="en-GB" sz="1200" dirty="0">
                          <a:effectLst/>
                        </a:rPr>
                        <a:t> see it </a:t>
                      </a:r>
                    </a:p>
                  </a:txBody>
                  <a:tcPr marL="1251" marR="1251" marT="834" marB="8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258559916"/>
                  </a:ext>
                </a:extLst>
              </a:tr>
              <a:tr h="132075">
                <a:tc>
                  <a:txBody>
                    <a:bodyPr/>
                    <a:lstStyle/>
                    <a:p>
                      <a:pPr rtl="0" fontAlgn="b"/>
                      <a:r>
                        <a:rPr lang="en-GB" sz="1200">
                          <a:effectLst/>
                        </a:rPr>
                        <a:t>Use reusable water bottles</a:t>
                      </a:r>
                    </a:p>
                  </a:txBody>
                  <a:tcPr marL="1251" marR="1251" marT="834" marB="8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72803382"/>
                  </a:ext>
                </a:extLst>
              </a:tr>
              <a:tr h="119847">
                <a:tc>
                  <a:txBody>
                    <a:bodyPr/>
                    <a:lstStyle/>
                    <a:p>
                      <a:pPr rtl="0" fontAlgn="b"/>
                      <a:r>
                        <a:rPr lang="en-GB" sz="1200">
                          <a:effectLst/>
                        </a:rPr>
                        <a:t>none</a:t>
                      </a:r>
                    </a:p>
                  </a:txBody>
                  <a:tcPr marL="1251" marR="1251" marT="834" marB="8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12063586"/>
                  </a:ext>
                </a:extLst>
              </a:tr>
              <a:tr h="328028">
                <a:tc>
                  <a:txBody>
                    <a:bodyPr/>
                    <a:lstStyle/>
                    <a:p>
                      <a:pPr rtl="0" fontAlgn="b"/>
                      <a:r>
                        <a:rPr lang="en-GB" sz="1200" dirty="0">
                          <a:effectLst/>
                        </a:rPr>
                        <a:t>vegetarian and buy mostly ethical bathroom products, like shampoo </a:t>
                      </a:r>
                    </a:p>
                  </a:txBody>
                  <a:tcPr marL="1251" marR="1251" marT="834" marB="8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10074546"/>
                  </a:ext>
                </a:extLst>
              </a:tr>
              <a:tr h="119847">
                <a:tc>
                  <a:txBody>
                    <a:bodyPr/>
                    <a:lstStyle/>
                    <a:p>
                      <a:pPr rtl="0" fontAlgn="b"/>
                      <a:endParaRPr lang="en-GB" sz="1200">
                        <a:effectLst/>
                      </a:endParaRPr>
                    </a:p>
                  </a:txBody>
                  <a:tcPr marL="1251" marR="1251" marT="834" marB="8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B0C76E"/>
                      </a:solidFill>
                      <a:prstDash val="solid"/>
                      <a:round/>
                      <a:headEnd type="none" w="med" len="med"/>
                      <a:tailEnd type="none" w="med" len="med"/>
                    </a:lnB>
                  </a:tcPr>
                </a:tc>
                <a:extLst>
                  <a:ext uri="{0D108BD9-81ED-4DB2-BD59-A6C34878D82A}">
                    <a16:rowId xmlns:a16="http://schemas.microsoft.com/office/drawing/2014/main" val="3180483876"/>
                  </a:ext>
                </a:extLst>
              </a:tr>
              <a:tr h="119847">
                <a:tc>
                  <a:txBody>
                    <a:bodyPr/>
                    <a:lstStyle/>
                    <a:p>
                      <a:pPr rtl="0" fontAlgn="b"/>
                      <a:endParaRPr lang="en-GB" sz="1200">
                        <a:effectLst/>
                      </a:endParaRPr>
                    </a:p>
                  </a:txBody>
                  <a:tcPr marL="1251" marR="1251" marT="834" marB="834" anchor="b">
                    <a:lnL w="6350" cap="flat" cmpd="sng" algn="ctr">
                      <a:solidFill>
                        <a:srgbClr val="B0C76E"/>
                      </a:solidFill>
                      <a:prstDash val="solid"/>
                      <a:round/>
                      <a:headEnd type="none" w="med" len="med"/>
                      <a:tailEnd type="none" w="med" len="med"/>
                    </a:lnL>
                    <a:lnR w="6350" cap="flat" cmpd="sng" algn="ctr">
                      <a:solidFill>
                        <a:srgbClr val="B0C76E"/>
                      </a:solidFill>
                      <a:prstDash val="solid"/>
                      <a:round/>
                      <a:headEnd type="none" w="med" len="med"/>
                      <a:tailEnd type="none" w="med" len="med"/>
                    </a:lnR>
                    <a:lnT w="6350" cap="flat" cmpd="sng" algn="ctr">
                      <a:solidFill>
                        <a:srgbClr val="B0C76E"/>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74685962"/>
                  </a:ext>
                </a:extLst>
              </a:tr>
              <a:tr h="175621">
                <a:tc>
                  <a:txBody>
                    <a:bodyPr/>
                    <a:lstStyle/>
                    <a:p>
                      <a:pPr rtl="0" fontAlgn="b"/>
                      <a:r>
                        <a:rPr lang="en-GB" sz="1200">
                          <a:effectLst/>
                        </a:rPr>
                        <a:t>I recycled plastic water bottles</a:t>
                      </a:r>
                    </a:p>
                  </a:txBody>
                  <a:tcPr marL="1251" marR="1251" marT="834" marB="8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24284579"/>
                  </a:ext>
                </a:extLst>
              </a:tr>
              <a:tr h="132075">
                <a:tc>
                  <a:txBody>
                    <a:bodyPr/>
                    <a:lstStyle/>
                    <a:p>
                      <a:pPr rtl="0" fontAlgn="b"/>
                      <a:r>
                        <a:rPr lang="en-GB" sz="1200">
                          <a:effectLst/>
                        </a:rPr>
                        <a:t>I used refillable water bottles.</a:t>
                      </a:r>
                    </a:p>
                  </a:txBody>
                  <a:tcPr marL="1251" marR="1251" marT="834" marB="8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63427821"/>
                  </a:ext>
                </a:extLst>
              </a:tr>
              <a:tr h="915888">
                <a:tc>
                  <a:txBody>
                    <a:bodyPr/>
                    <a:lstStyle/>
                    <a:p>
                      <a:pPr rtl="0" fontAlgn="b"/>
                      <a:r>
                        <a:rPr lang="en-GB" sz="1200">
                          <a:effectLst/>
                        </a:rPr>
                        <a:t>Me and my family don’t use the plastic bags when grocery shopping, we bring our own, make sure we have a recycling bin and use it properly, have a water dispenser so we don’t buy a lot of water bottles</a:t>
                      </a:r>
                    </a:p>
                  </a:txBody>
                  <a:tcPr marL="1251" marR="1251" marT="834" marB="8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56266538"/>
                  </a:ext>
                </a:extLst>
              </a:tr>
              <a:tr h="119847">
                <a:tc>
                  <a:txBody>
                    <a:bodyPr/>
                    <a:lstStyle/>
                    <a:p>
                      <a:pPr rtl="0" fontAlgn="b"/>
                      <a:r>
                        <a:rPr lang="en-GB" sz="1200">
                          <a:effectLst/>
                        </a:rPr>
                        <a:t>.</a:t>
                      </a:r>
                    </a:p>
                  </a:txBody>
                  <a:tcPr marL="1251" marR="1251" marT="834" marB="8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70CA6E"/>
                      </a:solidFill>
                      <a:prstDash val="solid"/>
                      <a:round/>
                      <a:headEnd type="none" w="med" len="med"/>
                      <a:tailEnd type="none" w="med" len="med"/>
                    </a:lnB>
                  </a:tcPr>
                </a:tc>
                <a:extLst>
                  <a:ext uri="{0D108BD9-81ED-4DB2-BD59-A6C34878D82A}">
                    <a16:rowId xmlns:a16="http://schemas.microsoft.com/office/drawing/2014/main" val="4016962751"/>
                  </a:ext>
                </a:extLst>
              </a:tr>
              <a:tr h="153848">
                <a:tc>
                  <a:txBody>
                    <a:bodyPr/>
                    <a:lstStyle/>
                    <a:p>
                      <a:pPr rtl="0" fontAlgn="b"/>
                      <a:r>
                        <a:rPr lang="en-GB" sz="1200">
                          <a:effectLst/>
                        </a:rPr>
                        <a:t>Buy reusable bags and straws</a:t>
                      </a:r>
                    </a:p>
                  </a:txBody>
                  <a:tcPr marL="1251" marR="1251" marT="834" marB="834" anchor="b">
                    <a:lnL w="6350" cap="flat" cmpd="sng" algn="ctr">
                      <a:solidFill>
                        <a:srgbClr val="70CA6E"/>
                      </a:solidFill>
                      <a:prstDash val="solid"/>
                      <a:round/>
                      <a:headEnd type="none" w="med" len="med"/>
                      <a:tailEnd type="none" w="med" len="med"/>
                    </a:lnL>
                    <a:lnR w="6350" cap="flat" cmpd="sng" algn="ctr">
                      <a:solidFill>
                        <a:srgbClr val="70CA6E"/>
                      </a:solidFill>
                      <a:prstDash val="solid"/>
                      <a:round/>
                      <a:headEnd type="none" w="med" len="med"/>
                      <a:tailEnd type="none" w="med" len="med"/>
                    </a:lnR>
                    <a:lnT w="6350" cap="flat" cmpd="sng" algn="ctr">
                      <a:solidFill>
                        <a:srgbClr val="70CA6E"/>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19321879"/>
                  </a:ext>
                </a:extLst>
              </a:tr>
              <a:tr h="119847">
                <a:tc>
                  <a:txBody>
                    <a:bodyPr/>
                    <a:lstStyle/>
                    <a:p>
                      <a:pPr rtl="0" fontAlgn="b"/>
                      <a:endParaRPr lang="en-GB" sz="1200">
                        <a:effectLst/>
                      </a:endParaRPr>
                    </a:p>
                  </a:txBody>
                  <a:tcPr marL="1251" marR="1251" marT="834" marB="8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502C6F"/>
                      </a:solidFill>
                      <a:prstDash val="solid"/>
                      <a:round/>
                      <a:headEnd type="none" w="med" len="med"/>
                      <a:tailEnd type="none" w="med" len="med"/>
                    </a:lnB>
                  </a:tcPr>
                </a:tc>
                <a:extLst>
                  <a:ext uri="{0D108BD9-81ED-4DB2-BD59-A6C34878D82A}">
                    <a16:rowId xmlns:a16="http://schemas.microsoft.com/office/drawing/2014/main" val="1058151720"/>
                  </a:ext>
                </a:extLst>
              </a:tr>
              <a:tr h="349801">
                <a:tc>
                  <a:txBody>
                    <a:bodyPr/>
                    <a:lstStyle/>
                    <a:p>
                      <a:pPr rtl="0" fontAlgn="b"/>
                      <a:r>
                        <a:rPr lang="en-GB" sz="1200" dirty="0">
                          <a:effectLst/>
                        </a:rPr>
                        <a:t>Reduced the amount of plastic </a:t>
                      </a:r>
                      <a:r>
                        <a:rPr lang="en-GB" sz="1200" dirty="0" err="1">
                          <a:effectLst/>
                        </a:rPr>
                        <a:t>i</a:t>
                      </a:r>
                      <a:r>
                        <a:rPr lang="en-GB" sz="1200" dirty="0">
                          <a:effectLst/>
                        </a:rPr>
                        <a:t> used, used reusable bags when shopping, etc.</a:t>
                      </a:r>
                    </a:p>
                  </a:txBody>
                  <a:tcPr marL="1251" marR="1251" marT="834" marB="834" anchor="b">
                    <a:lnL w="6350" cap="flat" cmpd="sng" algn="ctr">
                      <a:solidFill>
                        <a:srgbClr val="502C6F"/>
                      </a:solidFill>
                      <a:prstDash val="solid"/>
                      <a:round/>
                      <a:headEnd type="none" w="med" len="med"/>
                      <a:tailEnd type="none" w="med" len="med"/>
                    </a:lnL>
                    <a:lnR w="6350" cap="flat" cmpd="sng" algn="ctr">
                      <a:solidFill>
                        <a:srgbClr val="502C6F"/>
                      </a:solidFill>
                      <a:prstDash val="solid"/>
                      <a:round/>
                      <a:headEnd type="none" w="med" len="med"/>
                      <a:tailEnd type="none" w="med" len="med"/>
                    </a:lnR>
                    <a:lnT w="6350" cap="flat" cmpd="sng" algn="ctr">
                      <a:solidFill>
                        <a:srgbClr val="502C6F"/>
                      </a:solidFill>
                      <a:prstDash val="solid"/>
                      <a:round/>
                      <a:headEnd type="none" w="med" len="med"/>
                      <a:tailEnd type="none" w="med" len="med"/>
                    </a:lnT>
                    <a:lnB w="6350" cap="flat" cmpd="sng" algn="ctr">
                      <a:solidFill>
                        <a:srgbClr val="502C6F"/>
                      </a:solidFill>
                      <a:prstDash val="solid"/>
                      <a:round/>
                      <a:headEnd type="none" w="med" len="med"/>
                      <a:tailEnd type="none" w="med" len="med"/>
                    </a:lnB>
                  </a:tcPr>
                </a:tc>
                <a:extLst>
                  <a:ext uri="{0D108BD9-81ED-4DB2-BD59-A6C34878D82A}">
                    <a16:rowId xmlns:a16="http://schemas.microsoft.com/office/drawing/2014/main" val="52273152"/>
                  </a:ext>
                </a:extLst>
              </a:tr>
            </a:tbl>
          </a:graphicData>
        </a:graphic>
      </p:graphicFrame>
      <p:graphicFrame>
        <p:nvGraphicFramePr>
          <p:cNvPr id="5" name="Table 4">
            <a:extLst>
              <a:ext uri="{FF2B5EF4-FFF2-40B4-BE49-F238E27FC236}">
                <a16:creationId xmlns:a16="http://schemas.microsoft.com/office/drawing/2014/main" id="{5B43A6B3-AD13-4E5B-B278-53F9AC042B64}"/>
              </a:ext>
            </a:extLst>
          </p:cNvPr>
          <p:cNvGraphicFramePr>
            <a:graphicFrameLocks noGrp="1"/>
          </p:cNvGraphicFramePr>
          <p:nvPr>
            <p:extLst>
              <p:ext uri="{D42A27DB-BD31-4B8C-83A1-F6EECF244321}">
                <p14:modId xmlns:p14="http://schemas.microsoft.com/office/powerpoint/2010/main" val="3812765255"/>
              </p:ext>
            </p:extLst>
          </p:nvPr>
        </p:nvGraphicFramePr>
        <p:xfrm>
          <a:off x="10166104" y="212871"/>
          <a:ext cx="1711842" cy="8834222"/>
        </p:xfrm>
        <a:graphic>
          <a:graphicData uri="http://schemas.openxmlformats.org/drawingml/2006/table">
            <a:tbl>
              <a:tblPr/>
              <a:tblGrid>
                <a:gridCol w="1711842">
                  <a:extLst>
                    <a:ext uri="{9D8B030D-6E8A-4147-A177-3AD203B41FA5}">
                      <a16:colId xmlns:a16="http://schemas.microsoft.com/office/drawing/2014/main" val="3363990246"/>
                    </a:ext>
                  </a:extLst>
                </a:gridCol>
              </a:tblGrid>
              <a:tr h="103033">
                <a:tc>
                  <a:txBody>
                    <a:bodyPr/>
                    <a:lstStyle/>
                    <a:p>
                      <a:pPr rtl="0" fontAlgn="b"/>
                      <a:r>
                        <a:rPr lang="en-GB" sz="1200">
                          <a:effectLst/>
                        </a:rPr>
                        <a:t>.</a:t>
                      </a:r>
                    </a:p>
                  </a:txBody>
                  <a:tcPr marL="1825" marR="1825" marT="1217" marB="1217"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1092B6"/>
                      </a:solidFill>
                      <a:prstDash val="solid"/>
                      <a:round/>
                      <a:headEnd type="none" w="med" len="med"/>
                      <a:tailEnd type="none" w="med" len="med"/>
                    </a:lnB>
                  </a:tcPr>
                </a:tc>
                <a:extLst>
                  <a:ext uri="{0D108BD9-81ED-4DB2-BD59-A6C34878D82A}">
                    <a16:rowId xmlns:a16="http://schemas.microsoft.com/office/drawing/2014/main" val="4099234557"/>
                  </a:ext>
                </a:extLst>
              </a:tr>
              <a:tr h="127988">
                <a:tc>
                  <a:txBody>
                    <a:bodyPr/>
                    <a:lstStyle/>
                    <a:p>
                      <a:pPr rtl="0" fontAlgn="b"/>
                      <a:r>
                        <a:rPr lang="en-GB" sz="1200" dirty="0">
                          <a:effectLst/>
                        </a:rPr>
                        <a:t>.</a:t>
                      </a:r>
                    </a:p>
                  </a:txBody>
                  <a:tcPr marL="1825" marR="1825" marT="1217" marB="1217" anchor="b">
                    <a:lnL w="6350" cap="flat" cmpd="sng" algn="ctr">
                      <a:solidFill>
                        <a:srgbClr val="1092B6"/>
                      </a:solidFill>
                      <a:prstDash val="solid"/>
                      <a:round/>
                      <a:headEnd type="none" w="med" len="med"/>
                      <a:tailEnd type="none" w="med" len="med"/>
                    </a:lnL>
                    <a:lnR w="6350" cap="flat" cmpd="sng" algn="ctr">
                      <a:solidFill>
                        <a:srgbClr val="1092B6"/>
                      </a:solidFill>
                      <a:prstDash val="solid"/>
                      <a:round/>
                      <a:headEnd type="none" w="med" len="med"/>
                      <a:tailEnd type="none" w="med" len="med"/>
                    </a:lnR>
                    <a:lnT w="6350" cap="flat" cmpd="sng" algn="ctr">
                      <a:solidFill>
                        <a:srgbClr val="1092B6"/>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23488239"/>
                  </a:ext>
                </a:extLst>
              </a:tr>
              <a:tr h="103033">
                <a:tc>
                  <a:txBody>
                    <a:bodyPr/>
                    <a:lstStyle/>
                    <a:p>
                      <a:pPr rtl="0" fontAlgn="b"/>
                      <a:r>
                        <a:rPr lang="en-GB" sz="1200" dirty="0">
                          <a:effectLst/>
                        </a:rPr>
                        <a:t>.</a:t>
                      </a:r>
                    </a:p>
                  </a:txBody>
                  <a:tcPr marL="1825" marR="1825" marT="1217" marB="1217"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709AB6"/>
                      </a:solidFill>
                      <a:prstDash val="solid"/>
                      <a:round/>
                      <a:headEnd type="none" w="med" len="med"/>
                      <a:tailEnd type="none" w="med" len="med"/>
                    </a:lnB>
                  </a:tcPr>
                </a:tc>
                <a:extLst>
                  <a:ext uri="{0D108BD9-81ED-4DB2-BD59-A6C34878D82A}">
                    <a16:rowId xmlns:a16="http://schemas.microsoft.com/office/drawing/2014/main" val="3703277527"/>
                  </a:ext>
                </a:extLst>
              </a:tr>
              <a:tr h="1721928">
                <a:tc>
                  <a:txBody>
                    <a:bodyPr/>
                    <a:lstStyle/>
                    <a:p>
                      <a:pPr rtl="0" fontAlgn="b"/>
                      <a:r>
                        <a:rPr lang="en-GB" sz="1200" dirty="0">
                          <a:effectLst/>
                        </a:rPr>
                        <a:t>In general or to do with climate change? (on </a:t>
                      </a:r>
                      <a:r>
                        <a:rPr lang="en-GB" sz="1200" dirty="0" err="1">
                          <a:effectLst/>
                        </a:rPr>
                        <a:t>youtube</a:t>
                      </a:r>
                      <a:r>
                        <a:rPr lang="en-GB" sz="1200" dirty="0">
                          <a:effectLst/>
                        </a:rPr>
                        <a:t>) I like to see how some companies are trying to minimise waste, how some places are trying to be/are carbon negative/neutral, I'm interested in how nature combats this; there's a type of worm that lives in garbage dumps and can digest plastic, there's also an enzyme that scientists are developing to become stronger that can also eat plastic. In general I like science, technology art and games.</a:t>
                      </a:r>
                    </a:p>
                  </a:txBody>
                  <a:tcPr marL="1825" marR="1825" marT="1217" marB="1217" anchor="b">
                    <a:lnL w="6350" cap="flat" cmpd="sng" algn="ctr">
                      <a:solidFill>
                        <a:srgbClr val="709AB6"/>
                      </a:solidFill>
                      <a:prstDash val="solid"/>
                      <a:round/>
                      <a:headEnd type="none" w="med" len="med"/>
                      <a:tailEnd type="none" w="med" len="med"/>
                    </a:lnL>
                    <a:lnR w="6350" cap="flat" cmpd="sng" algn="ctr">
                      <a:solidFill>
                        <a:srgbClr val="709AB6"/>
                      </a:solidFill>
                      <a:prstDash val="solid"/>
                      <a:round/>
                      <a:headEnd type="none" w="med" len="med"/>
                      <a:tailEnd type="none" w="med" len="med"/>
                    </a:lnR>
                    <a:lnT w="6350" cap="flat" cmpd="sng" algn="ctr">
                      <a:solidFill>
                        <a:srgbClr val="709AB6"/>
                      </a:solidFill>
                      <a:prstDash val="solid"/>
                      <a:round/>
                      <a:headEnd type="none" w="med" len="med"/>
                      <a:tailEnd type="none" w="med" len="med"/>
                    </a:lnT>
                    <a:lnB w="6350" cap="flat" cmpd="sng" algn="ctr">
                      <a:solidFill>
                        <a:srgbClr val="709AB6"/>
                      </a:solidFill>
                      <a:prstDash val="solid"/>
                      <a:round/>
                      <a:headEnd type="none" w="med" len="med"/>
                      <a:tailEnd type="none" w="med" len="med"/>
                    </a:lnB>
                  </a:tcPr>
                </a:tc>
                <a:extLst>
                  <a:ext uri="{0D108BD9-81ED-4DB2-BD59-A6C34878D82A}">
                    <a16:rowId xmlns:a16="http://schemas.microsoft.com/office/drawing/2014/main" val="84121873"/>
                  </a:ext>
                </a:extLst>
              </a:tr>
              <a:tr h="103033">
                <a:tc>
                  <a:txBody>
                    <a:bodyPr/>
                    <a:lstStyle/>
                    <a:p>
                      <a:pPr rtl="0" fontAlgn="b"/>
                      <a:r>
                        <a:rPr lang="en-GB" sz="1200">
                          <a:effectLst/>
                        </a:rPr>
                        <a:t>Geography and Languages</a:t>
                      </a:r>
                    </a:p>
                  </a:txBody>
                  <a:tcPr marL="1825" marR="1825" marT="1217" marB="1217" anchor="b">
                    <a:lnL w="6350" cap="flat" cmpd="sng" algn="ctr">
                      <a:solidFill>
                        <a:srgbClr val="709AB6"/>
                      </a:solidFill>
                      <a:prstDash val="solid"/>
                      <a:round/>
                      <a:headEnd type="none" w="med" len="med"/>
                      <a:tailEnd type="none" w="med" len="med"/>
                    </a:lnL>
                    <a:lnR w="6350" cap="flat" cmpd="sng" algn="ctr">
                      <a:solidFill>
                        <a:srgbClr val="709AB6"/>
                      </a:solidFill>
                      <a:prstDash val="solid"/>
                      <a:round/>
                      <a:headEnd type="none" w="med" len="med"/>
                      <a:tailEnd type="none" w="med" len="med"/>
                    </a:lnR>
                    <a:lnT w="6350" cap="flat" cmpd="sng" algn="ctr">
                      <a:solidFill>
                        <a:srgbClr val="709AB6"/>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52134532"/>
                  </a:ext>
                </a:extLst>
              </a:tr>
              <a:tr h="103033">
                <a:tc>
                  <a:txBody>
                    <a:bodyPr/>
                    <a:lstStyle/>
                    <a:p>
                      <a:pPr rtl="0" fontAlgn="b"/>
                      <a:r>
                        <a:rPr lang="en-GB" sz="1200" dirty="0">
                          <a:effectLst/>
                        </a:rPr>
                        <a:t>.</a:t>
                      </a:r>
                    </a:p>
                  </a:txBody>
                  <a:tcPr marL="1825" marR="1825" marT="1217" marB="1217"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80053377"/>
                  </a:ext>
                </a:extLst>
              </a:tr>
              <a:tr h="103033">
                <a:tc>
                  <a:txBody>
                    <a:bodyPr/>
                    <a:lstStyle/>
                    <a:p>
                      <a:pPr rtl="0" fontAlgn="b"/>
                      <a:r>
                        <a:rPr lang="en-GB" sz="1200">
                          <a:effectLst/>
                        </a:rPr>
                        <a:t>Games</a:t>
                      </a:r>
                    </a:p>
                  </a:txBody>
                  <a:tcPr marL="1825" marR="1825" marT="1217" marB="1217"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98213504"/>
                  </a:ext>
                </a:extLst>
              </a:tr>
              <a:tr h="103033">
                <a:tc>
                  <a:txBody>
                    <a:bodyPr/>
                    <a:lstStyle/>
                    <a:p>
                      <a:pPr rtl="0" fontAlgn="b"/>
                      <a:r>
                        <a:rPr lang="en-GB" sz="1200">
                          <a:effectLst/>
                        </a:rPr>
                        <a:t>I’m not sure…</a:t>
                      </a:r>
                    </a:p>
                  </a:txBody>
                  <a:tcPr marL="1825" marR="1825" marT="1217" marB="1217"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84988287"/>
                  </a:ext>
                </a:extLst>
              </a:tr>
              <a:tr h="103033">
                <a:tc>
                  <a:txBody>
                    <a:bodyPr/>
                    <a:lstStyle/>
                    <a:p>
                      <a:pPr rtl="0" fontAlgn="b"/>
                      <a:r>
                        <a:rPr lang="en-GB" sz="1200">
                          <a:effectLst/>
                        </a:rPr>
                        <a:t>Cooking </a:t>
                      </a:r>
                    </a:p>
                  </a:txBody>
                  <a:tcPr marL="1825" marR="1825" marT="1217" marB="1217"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709BB6"/>
                      </a:solidFill>
                      <a:prstDash val="solid"/>
                      <a:round/>
                      <a:headEnd type="none" w="med" len="med"/>
                      <a:tailEnd type="none" w="med" len="med"/>
                    </a:lnB>
                  </a:tcPr>
                </a:tc>
                <a:extLst>
                  <a:ext uri="{0D108BD9-81ED-4DB2-BD59-A6C34878D82A}">
                    <a16:rowId xmlns:a16="http://schemas.microsoft.com/office/drawing/2014/main" val="1868374073"/>
                  </a:ext>
                </a:extLst>
              </a:tr>
              <a:tr h="288761">
                <a:tc>
                  <a:txBody>
                    <a:bodyPr/>
                    <a:lstStyle/>
                    <a:p>
                      <a:pPr rtl="0" fontAlgn="b"/>
                      <a:r>
                        <a:rPr lang="en-GB" sz="1200">
                          <a:effectLst/>
                        </a:rPr>
                        <a:t>try and reduce climate change </a:t>
                      </a:r>
                    </a:p>
                  </a:txBody>
                  <a:tcPr marL="1825" marR="1825" marT="1217" marB="1217" anchor="b">
                    <a:lnL w="6350" cap="flat" cmpd="sng" algn="ctr">
                      <a:solidFill>
                        <a:srgbClr val="709BB6"/>
                      </a:solidFill>
                      <a:prstDash val="solid"/>
                      <a:round/>
                      <a:headEnd type="none" w="med" len="med"/>
                      <a:tailEnd type="none" w="med" len="med"/>
                    </a:lnL>
                    <a:lnR w="6350" cap="flat" cmpd="sng" algn="ctr">
                      <a:solidFill>
                        <a:srgbClr val="709BB6"/>
                      </a:solidFill>
                      <a:prstDash val="solid"/>
                      <a:round/>
                      <a:headEnd type="none" w="med" len="med"/>
                      <a:tailEnd type="none" w="med" len="med"/>
                    </a:lnR>
                    <a:lnT w="6350" cap="flat" cmpd="sng" algn="ctr">
                      <a:solidFill>
                        <a:srgbClr val="709BB6"/>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25750954"/>
                  </a:ext>
                </a:extLst>
              </a:tr>
              <a:tr h="103033">
                <a:tc>
                  <a:txBody>
                    <a:bodyPr/>
                    <a:lstStyle/>
                    <a:p>
                      <a:pPr rtl="0" fontAlgn="b"/>
                      <a:r>
                        <a:rPr lang="en-US" sz="1200" dirty="0">
                          <a:effectLst/>
                        </a:rPr>
                        <a:t>.</a:t>
                      </a:r>
                      <a:endParaRPr lang="en-GB" sz="1200" dirty="0">
                        <a:effectLst/>
                      </a:endParaRPr>
                    </a:p>
                  </a:txBody>
                  <a:tcPr marL="1825" marR="1825" marT="1217" marB="1217"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70A8B6"/>
                      </a:solidFill>
                      <a:prstDash val="solid"/>
                      <a:round/>
                      <a:headEnd type="none" w="med" len="med"/>
                      <a:tailEnd type="none" w="med" len="med"/>
                    </a:lnB>
                  </a:tcPr>
                </a:tc>
                <a:extLst>
                  <a:ext uri="{0D108BD9-81ED-4DB2-BD59-A6C34878D82A}">
                    <a16:rowId xmlns:a16="http://schemas.microsoft.com/office/drawing/2014/main" val="3111712440"/>
                  </a:ext>
                </a:extLst>
              </a:tr>
              <a:tr h="204713">
                <a:tc>
                  <a:txBody>
                    <a:bodyPr/>
                    <a:lstStyle/>
                    <a:p>
                      <a:pPr rtl="0" fontAlgn="b"/>
                      <a:r>
                        <a:rPr lang="en-GB" sz="1200">
                          <a:effectLst/>
                        </a:rPr>
                        <a:t>Video games, cycling, swimming, video production</a:t>
                      </a:r>
                    </a:p>
                  </a:txBody>
                  <a:tcPr marL="1825" marR="1825" marT="1217" marB="1217" anchor="b">
                    <a:lnL w="6350" cap="flat" cmpd="sng" algn="ctr">
                      <a:solidFill>
                        <a:srgbClr val="70A8B6"/>
                      </a:solidFill>
                      <a:prstDash val="solid"/>
                      <a:round/>
                      <a:headEnd type="none" w="med" len="med"/>
                      <a:tailEnd type="none" w="med" len="med"/>
                    </a:lnL>
                    <a:lnR w="6350" cap="flat" cmpd="sng" algn="ctr">
                      <a:solidFill>
                        <a:srgbClr val="70A8B6"/>
                      </a:solidFill>
                      <a:prstDash val="solid"/>
                      <a:round/>
                      <a:headEnd type="none" w="med" len="med"/>
                      <a:tailEnd type="none" w="med" len="med"/>
                    </a:lnR>
                    <a:lnT w="6350" cap="flat" cmpd="sng" algn="ctr">
                      <a:solidFill>
                        <a:srgbClr val="70A8B6"/>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721001979"/>
                  </a:ext>
                </a:extLst>
              </a:tr>
              <a:tr h="103033">
                <a:tc>
                  <a:txBody>
                    <a:bodyPr/>
                    <a:lstStyle/>
                    <a:p>
                      <a:pPr rtl="0" fontAlgn="b"/>
                      <a:endParaRPr lang="en-GB" sz="1200">
                        <a:effectLst/>
                      </a:endParaRPr>
                    </a:p>
                  </a:txBody>
                  <a:tcPr marL="1825" marR="1825" marT="1217" marB="1217"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84160851"/>
                  </a:ext>
                </a:extLst>
              </a:tr>
              <a:tr h="103033">
                <a:tc>
                  <a:txBody>
                    <a:bodyPr/>
                    <a:lstStyle/>
                    <a:p>
                      <a:pPr rtl="0" fontAlgn="b"/>
                      <a:r>
                        <a:rPr lang="en-GB" sz="1200">
                          <a:effectLst/>
                        </a:rPr>
                        <a:t>art</a:t>
                      </a:r>
                    </a:p>
                  </a:txBody>
                  <a:tcPr marL="1825" marR="1825" marT="1217" marB="1217"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8407985"/>
                  </a:ext>
                </a:extLst>
              </a:tr>
              <a:tr h="103033">
                <a:tc>
                  <a:txBody>
                    <a:bodyPr/>
                    <a:lstStyle/>
                    <a:p>
                      <a:pPr rtl="0" fontAlgn="b"/>
                      <a:r>
                        <a:rPr lang="en-GB" sz="1200">
                          <a:effectLst/>
                        </a:rPr>
                        <a:t>In sports/electronics</a:t>
                      </a:r>
                    </a:p>
                  </a:txBody>
                  <a:tcPr marL="1825" marR="1825" marT="1217" marB="1217"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10A8B6"/>
                      </a:solidFill>
                      <a:prstDash val="solid"/>
                      <a:round/>
                      <a:headEnd type="none" w="med" len="med"/>
                      <a:tailEnd type="none" w="med" len="med"/>
                    </a:lnB>
                  </a:tcPr>
                </a:tc>
                <a:extLst>
                  <a:ext uri="{0D108BD9-81ED-4DB2-BD59-A6C34878D82A}">
                    <a16:rowId xmlns:a16="http://schemas.microsoft.com/office/drawing/2014/main" val="660226905"/>
                  </a:ext>
                </a:extLst>
              </a:tr>
              <a:tr h="103033">
                <a:tc>
                  <a:txBody>
                    <a:bodyPr/>
                    <a:lstStyle/>
                    <a:p>
                      <a:pPr rtl="0" fontAlgn="b"/>
                      <a:endParaRPr lang="en-GB" sz="1200">
                        <a:effectLst/>
                      </a:endParaRPr>
                    </a:p>
                  </a:txBody>
                  <a:tcPr marL="1825" marR="1825" marT="1217" marB="1217" anchor="b">
                    <a:lnL w="6350" cap="flat" cmpd="sng" algn="ctr">
                      <a:solidFill>
                        <a:srgbClr val="10A8B6"/>
                      </a:solidFill>
                      <a:prstDash val="solid"/>
                      <a:round/>
                      <a:headEnd type="none" w="med" len="med"/>
                      <a:tailEnd type="none" w="med" len="med"/>
                    </a:lnL>
                    <a:lnR w="6350" cap="flat" cmpd="sng" algn="ctr">
                      <a:solidFill>
                        <a:srgbClr val="10A8B6"/>
                      </a:solidFill>
                      <a:prstDash val="solid"/>
                      <a:round/>
                      <a:headEnd type="none" w="med" len="med"/>
                      <a:tailEnd type="none" w="med" len="med"/>
                    </a:lnR>
                    <a:lnT w="6350" cap="flat" cmpd="sng" algn="ctr">
                      <a:solidFill>
                        <a:srgbClr val="10A8B6"/>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43775787"/>
                  </a:ext>
                </a:extLst>
              </a:tr>
              <a:tr h="103033">
                <a:tc>
                  <a:txBody>
                    <a:bodyPr/>
                    <a:lstStyle/>
                    <a:p>
                      <a:pPr rtl="0" fontAlgn="b"/>
                      <a:r>
                        <a:rPr lang="en-GB" sz="1200">
                          <a:effectLst/>
                        </a:rPr>
                        <a:t>Staying safe at home</a:t>
                      </a:r>
                    </a:p>
                  </a:txBody>
                  <a:tcPr marL="1825" marR="1825" marT="1217" marB="1217"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F0A2B6"/>
                      </a:solidFill>
                      <a:prstDash val="solid"/>
                      <a:round/>
                      <a:headEnd type="none" w="med" len="med"/>
                      <a:tailEnd type="none" w="med" len="med"/>
                    </a:lnB>
                  </a:tcPr>
                </a:tc>
                <a:extLst>
                  <a:ext uri="{0D108BD9-81ED-4DB2-BD59-A6C34878D82A}">
                    <a16:rowId xmlns:a16="http://schemas.microsoft.com/office/drawing/2014/main" val="1950271010"/>
                  </a:ext>
                </a:extLst>
              </a:tr>
              <a:tr h="146102">
                <a:tc>
                  <a:txBody>
                    <a:bodyPr/>
                    <a:lstStyle/>
                    <a:p>
                      <a:pPr rtl="0" fontAlgn="b"/>
                      <a:r>
                        <a:rPr lang="en-GB" sz="1200">
                          <a:effectLst/>
                        </a:rPr>
                        <a:t>I enjoy drawing , games , studies.</a:t>
                      </a:r>
                    </a:p>
                  </a:txBody>
                  <a:tcPr marL="1825" marR="1825" marT="1217" marB="1217" anchor="b">
                    <a:lnL w="6350" cap="flat" cmpd="sng" algn="ctr">
                      <a:solidFill>
                        <a:srgbClr val="F0A2B6"/>
                      </a:solidFill>
                      <a:prstDash val="solid"/>
                      <a:round/>
                      <a:headEnd type="none" w="med" len="med"/>
                      <a:tailEnd type="none" w="med" len="med"/>
                    </a:lnL>
                    <a:lnR w="6350" cap="flat" cmpd="sng" algn="ctr">
                      <a:solidFill>
                        <a:srgbClr val="F0A2B6"/>
                      </a:solidFill>
                      <a:prstDash val="solid"/>
                      <a:round/>
                      <a:headEnd type="none" w="med" len="med"/>
                      <a:tailEnd type="none" w="med" len="med"/>
                    </a:lnR>
                    <a:lnT w="6350" cap="flat" cmpd="sng" algn="ctr">
                      <a:solidFill>
                        <a:srgbClr val="F0A2B6"/>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74219008"/>
                  </a:ext>
                </a:extLst>
              </a:tr>
              <a:tr h="103033">
                <a:tc>
                  <a:txBody>
                    <a:bodyPr/>
                    <a:lstStyle/>
                    <a:p>
                      <a:pPr rtl="0" fontAlgn="b"/>
                      <a:r>
                        <a:rPr lang="en-GB" sz="1200">
                          <a:effectLst/>
                        </a:rPr>
                        <a:t>reading, art and music</a:t>
                      </a:r>
                    </a:p>
                  </a:txBody>
                  <a:tcPr marL="1825" marR="1825" marT="1217" marB="1217"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7150146"/>
                  </a:ext>
                </a:extLst>
              </a:tr>
              <a:tr h="103033">
                <a:tc>
                  <a:txBody>
                    <a:bodyPr/>
                    <a:lstStyle/>
                    <a:p>
                      <a:pPr rtl="0" fontAlgn="b"/>
                      <a:r>
                        <a:rPr lang="en-GB" sz="1200" dirty="0">
                          <a:effectLst/>
                        </a:rPr>
                        <a:t>.</a:t>
                      </a:r>
                    </a:p>
                  </a:txBody>
                  <a:tcPr marL="1825" marR="1825" marT="1217" marB="1217"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53180088"/>
                  </a:ext>
                </a:extLst>
              </a:tr>
              <a:tr h="103033">
                <a:tc>
                  <a:txBody>
                    <a:bodyPr/>
                    <a:lstStyle/>
                    <a:p>
                      <a:pPr rtl="0" fontAlgn="b"/>
                      <a:endParaRPr lang="en-GB" sz="1200">
                        <a:effectLst/>
                      </a:endParaRPr>
                    </a:p>
                  </a:txBody>
                  <a:tcPr marL="1825" marR="1825" marT="1217" marB="1217"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6798967"/>
                  </a:ext>
                </a:extLst>
              </a:tr>
              <a:tr h="103033">
                <a:tc>
                  <a:txBody>
                    <a:bodyPr/>
                    <a:lstStyle/>
                    <a:p>
                      <a:pPr rtl="0" fontAlgn="b"/>
                      <a:endParaRPr lang="en-GB" sz="1200">
                        <a:effectLst/>
                      </a:endParaRPr>
                    </a:p>
                  </a:txBody>
                  <a:tcPr marL="1825" marR="1825" marT="1217" marB="1217"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50A5B6"/>
                      </a:solidFill>
                      <a:prstDash val="solid"/>
                      <a:round/>
                      <a:headEnd type="none" w="med" len="med"/>
                      <a:tailEnd type="none" w="med" len="med"/>
                    </a:lnB>
                  </a:tcPr>
                </a:tc>
                <a:extLst>
                  <a:ext uri="{0D108BD9-81ED-4DB2-BD59-A6C34878D82A}">
                    <a16:rowId xmlns:a16="http://schemas.microsoft.com/office/drawing/2014/main" val="143133614"/>
                  </a:ext>
                </a:extLst>
              </a:tr>
              <a:tr h="103033">
                <a:tc>
                  <a:txBody>
                    <a:bodyPr/>
                    <a:lstStyle/>
                    <a:p>
                      <a:pPr rtl="0" fontAlgn="b"/>
                      <a:endParaRPr lang="en-GB" sz="1200" dirty="0">
                        <a:effectLst/>
                      </a:endParaRPr>
                    </a:p>
                  </a:txBody>
                  <a:tcPr marL="1825" marR="1825" marT="1217" marB="1217" anchor="b">
                    <a:lnL w="6350" cap="flat" cmpd="sng" algn="ctr">
                      <a:solidFill>
                        <a:srgbClr val="50A5B6"/>
                      </a:solidFill>
                      <a:prstDash val="solid"/>
                      <a:round/>
                      <a:headEnd type="none" w="med" len="med"/>
                      <a:tailEnd type="none" w="med" len="med"/>
                    </a:lnL>
                    <a:lnR w="6350" cap="flat" cmpd="sng" algn="ctr">
                      <a:solidFill>
                        <a:srgbClr val="50A5B6"/>
                      </a:solidFill>
                      <a:prstDash val="solid"/>
                      <a:round/>
                      <a:headEnd type="none" w="med" len="med"/>
                      <a:tailEnd type="none" w="med" len="med"/>
                    </a:lnR>
                    <a:lnT w="6350" cap="flat" cmpd="sng" algn="ctr">
                      <a:solidFill>
                        <a:srgbClr val="50A5B6"/>
                      </a:solidFill>
                      <a:prstDash val="solid"/>
                      <a:round/>
                      <a:headEnd type="none" w="med" len="med"/>
                      <a:tailEnd type="none" w="med" len="med"/>
                    </a:lnT>
                    <a:lnB w="6350" cap="flat" cmpd="sng" algn="ctr">
                      <a:solidFill>
                        <a:srgbClr val="50A5B6"/>
                      </a:solidFill>
                      <a:prstDash val="solid"/>
                      <a:round/>
                      <a:headEnd type="none" w="med" len="med"/>
                      <a:tailEnd type="none" w="med" len="med"/>
                    </a:lnB>
                  </a:tcPr>
                </a:tc>
                <a:extLst>
                  <a:ext uri="{0D108BD9-81ED-4DB2-BD59-A6C34878D82A}">
                    <a16:rowId xmlns:a16="http://schemas.microsoft.com/office/drawing/2014/main" val="2228830969"/>
                  </a:ext>
                </a:extLst>
              </a:tr>
            </a:tbl>
          </a:graphicData>
        </a:graphic>
      </p:graphicFrame>
      <p:graphicFrame>
        <p:nvGraphicFramePr>
          <p:cNvPr id="8" name="Chart 7">
            <a:extLst>
              <a:ext uri="{FF2B5EF4-FFF2-40B4-BE49-F238E27FC236}">
                <a16:creationId xmlns:a16="http://schemas.microsoft.com/office/drawing/2014/main" id="{75986CEA-8226-4B3A-9FD3-94A71A9E9D45}"/>
              </a:ext>
            </a:extLst>
          </p:cNvPr>
          <p:cNvGraphicFramePr/>
          <p:nvPr>
            <p:extLst>
              <p:ext uri="{D42A27DB-BD31-4B8C-83A1-F6EECF244321}">
                <p14:modId xmlns:p14="http://schemas.microsoft.com/office/powerpoint/2010/main" val="2130378995"/>
              </p:ext>
            </p:extLst>
          </p:nvPr>
        </p:nvGraphicFramePr>
        <p:xfrm>
          <a:off x="5199381" y="1818167"/>
          <a:ext cx="5082363" cy="306040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C4E98740-EBD7-4CCB-829A-BD32FB2012C7}"/>
              </a:ext>
            </a:extLst>
          </p:cNvPr>
          <p:cNvGraphicFramePr/>
          <p:nvPr>
            <p:extLst>
              <p:ext uri="{D42A27DB-BD31-4B8C-83A1-F6EECF244321}">
                <p14:modId xmlns:p14="http://schemas.microsoft.com/office/powerpoint/2010/main" val="4068081559"/>
              </p:ext>
            </p:extLst>
          </p:nvPr>
        </p:nvGraphicFramePr>
        <p:xfrm>
          <a:off x="5295073" y="5169246"/>
          <a:ext cx="5082363" cy="306040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23017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orms response chart. Question title: How do you think about your knowledge of climate emergency?. Number of responses: 23 responses.">
            <a:extLst>
              <a:ext uri="{FF2B5EF4-FFF2-40B4-BE49-F238E27FC236}">
                <a16:creationId xmlns:a16="http://schemas.microsoft.com/office/drawing/2014/main" id="{C3132624-A612-4A6D-92ED-9AE7B1E3A0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485" y="1441410"/>
            <a:ext cx="5039400" cy="23957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ALL DATA REFERENCES</a:t>
            </a:r>
          </a:p>
        </p:txBody>
      </p:sp>
      <p:pic>
        <p:nvPicPr>
          <p:cNvPr id="11" name="Picture 4" descr="Forms response chart. Question title: How serious is climate emergency to you?. Number of responses: 23 responses.">
            <a:extLst>
              <a:ext uri="{FF2B5EF4-FFF2-40B4-BE49-F238E27FC236}">
                <a16:creationId xmlns:a16="http://schemas.microsoft.com/office/drawing/2014/main" id="{41331200-3C42-4FE0-877B-D72C6E01D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5" y="6785991"/>
            <a:ext cx="5286726" cy="251355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Content Placeholder 6">
            <a:extLst>
              <a:ext uri="{FF2B5EF4-FFF2-40B4-BE49-F238E27FC236}">
                <a16:creationId xmlns:a16="http://schemas.microsoft.com/office/drawing/2014/main" id="{7D2635F3-1D9B-434D-9F16-BFBA750483AC}"/>
              </a:ext>
            </a:extLst>
          </p:cNvPr>
          <p:cNvGraphicFramePr>
            <a:graphicFrameLocks/>
          </p:cNvGraphicFramePr>
          <p:nvPr>
            <p:extLst>
              <p:ext uri="{D42A27DB-BD31-4B8C-83A1-F6EECF244321}">
                <p14:modId xmlns:p14="http://schemas.microsoft.com/office/powerpoint/2010/main" val="3431516066"/>
              </p:ext>
            </p:extLst>
          </p:nvPr>
        </p:nvGraphicFramePr>
        <p:xfrm>
          <a:off x="5379698" y="3915786"/>
          <a:ext cx="6122541" cy="2338805"/>
        </p:xfrm>
        <a:graphic>
          <a:graphicData uri="http://schemas.openxmlformats.org/drawingml/2006/chart">
            <c:chart xmlns:c="http://schemas.openxmlformats.org/drawingml/2006/chart" xmlns:r="http://schemas.openxmlformats.org/officeDocument/2006/relationships" r:id="rId4"/>
          </a:graphicData>
        </a:graphic>
      </p:graphicFrame>
      <p:pic>
        <p:nvPicPr>
          <p:cNvPr id="2054" name="Picture 6" descr="Forms response chart. Question title: Choose all apply. Number of responses: 23 responses.">
            <a:extLst>
              <a:ext uri="{FF2B5EF4-FFF2-40B4-BE49-F238E27FC236}">
                <a16:creationId xmlns:a16="http://schemas.microsoft.com/office/drawing/2014/main" id="{499FF5F0-21FF-4A8A-8332-D5B49FD8E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3241" y="4471480"/>
            <a:ext cx="6458537" cy="30706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Chart 23">
            <a:extLst>
              <a:ext uri="{FF2B5EF4-FFF2-40B4-BE49-F238E27FC236}">
                <a16:creationId xmlns:a16="http://schemas.microsoft.com/office/drawing/2014/main" id="{BC95BD66-5DC5-484D-91B7-ABF38E063305}"/>
              </a:ext>
            </a:extLst>
          </p:cNvPr>
          <p:cNvGraphicFramePr/>
          <p:nvPr>
            <p:extLst>
              <p:ext uri="{D42A27DB-BD31-4B8C-83A1-F6EECF244321}">
                <p14:modId xmlns:p14="http://schemas.microsoft.com/office/powerpoint/2010/main" val="1504941887"/>
              </p:ext>
            </p:extLst>
          </p:nvPr>
        </p:nvGraphicFramePr>
        <p:xfrm>
          <a:off x="2348565" y="5377718"/>
          <a:ext cx="3313305" cy="220104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8" name="Chart 27">
            <a:extLst>
              <a:ext uri="{FF2B5EF4-FFF2-40B4-BE49-F238E27FC236}">
                <a16:creationId xmlns:a16="http://schemas.microsoft.com/office/drawing/2014/main" id="{219889A7-CE6E-448D-9031-B1490011224F}"/>
              </a:ext>
            </a:extLst>
          </p:cNvPr>
          <p:cNvGraphicFramePr/>
          <p:nvPr>
            <p:extLst>
              <p:ext uri="{D42A27DB-BD31-4B8C-83A1-F6EECF244321}">
                <p14:modId xmlns:p14="http://schemas.microsoft.com/office/powerpoint/2010/main" val="2199323349"/>
              </p:ext>
            </p:extLst>
          </p:nvPr>
        </p:nvGraphicFramePr>
        <p:xfrm>
          <a:off x="251751" y="3597063"/>
          <a:ext cx="3313305" cy="2201041"/>
        </p:xfrm>
        <a:graphic>
          <a:graphicData uri="http://schemas.openxmlformats.org/drawingml/2006/chart">
            <c:chart xmlns:c="http://schemas.openxmlformats.org/drawingml/2006/chart" xmlns:r="http://schemas.openxmlformats.org/officeDocument/2006/relationships" r:id="rId7"/>
          </a:graphicData>
        </a:graphic>
      </p:graphicFrame>
      <p:pic>
        <p:nvPicPr>
          <p:cNvPr id="29" name="Picture 28" descr="A screenshot of a cell phone&#10;&#10;Description automatically generated">
            <a:extLst>
              <a:ext uri="{FF2B5EF4-FFF2-40B4-BE49-F238E27FC236}">
                <a16:creationId xmlns:a16="http://schemas.microsoft.com/office/drawing/2014/main" id="{9CD94D9D-1178-4F5B-AF4A-086D5EF091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6789" y="1871288"/>
            <a:ext cx="3313305" cy="1997957"/>
          </a:xfrm>
          <a:prstGeom prst="rect">
            <a:avLst/>
          </a:prstGeom>
        </p:spPr>
      </p:pic>
      <p:pic>
        <p:nvPicPr>
          <p:cNvPr id="14" name="Picture 2" descr="Forms response chart. Question title: Have you ever looked up the term climate emergency on your own?. Number of responses: 23 responses.">
            <a:extLst>
              <a:ext uri="{FF2B5EF4-FFF2-40B4-BE49-F238E27FC236}">
                <a16:creationId xmlns:a16="http://schemas.microsoft.com/office/drawing/2014/main" id="{8578E174-1D7E-4D1D-A770-BC45219D905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510" t="7332" r="30118" b="9709"/>
          <a:stretch/>
        </p:blipFill>
        <p:spPr bwMode="auto">
          <a:xfrm>
            <a:off x="5765327" y="7685948"/>
            <a:ext cx="3626526" cy="18789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Forms response chart. Question title: Have you heard of the term &quot;climate emergency&quot;?. Number of responses: 23 responses.">
            <a:extLst>
              <a:ext uri="{FF2B5EF4-FFF2-40B4-BE49-F238E27FC236}">
                <a16:creationId xmlns:a16="http://schemas.microsoft.com/office/drawing/2014/main" id="{7344A8A2-9C5C-400A-81EC-81736ED5B98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98" t="7061" r="29205" b="10432"/>
          <a:stretch/>
        </p:blipFill>
        <p:spPr bwMode="auto">
          <a:xfrm>
            <a:off x="8672614" y="7699628"/>
            <a:ext cx="3626526" cy="18515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Forms response chart. Question title: How did you acknowledge the term? (Choose all that apply). Number of responses: 23 responses.">
            <a:extLst>
              <a:ext uri="{FF2B5EF4-FFF2-40B4-BE49-F238E27FC236}">
                <a16:creationId xmlns:a16="http://schemas.microsoft.com/office/drawing/2014/main" id="{08062556-7CDC-46CB-9CE2-84CC1E8A398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742" t="6078" r="2550" b="8741"/>
          <a:stretch/>
        </p:blipFill>
        <p:spPr bwMode="auto">
          <a:xfrm>
            <a:off x="7729187" y="249911"/>
            <a:ext cx="3546400" cy="15165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Forms response chart. Question title: Do you have interests in the environment and nature?. Number of responses: 23 responses.">
            <a:extLst>
              <a:ext uri="{FF2B5EF4-FFF2-40B4-BE49-F238E27FC236}">
                <a16:creationId xmlns:a16="http://schemas.microsoft.com/office/drawing/2014/main" id="{637DA689-9770-4365-9E54-597ABD1D158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509" t="7346" r="28902" b="10212"/>
          <a:stretch/>
        </p:blipFill>
        <p:spPr bwMode="auto">
          <a:xfrm>
            <a:off x="8588407" y="1850336"/>
            <a:ext cx="3710733" cy="1876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615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ED90-7254-4A05-9212-9491B30F739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CDFDAFF-13F4-4EF5-B875-493EDB187183}"/>
              </a:ext>
            </a:extLst>
          </p:cNvPr>
          <p:cNvSpPr>
            <a:spLocks noGrp="1"/>
          </p:cNvSpPr>
          <p:nvPr>
            <p:ph idx="1"/>
          </p:nvPr>
        </p:nvSpPr>
        <p:spPr/>
        <p:txBody>
          <a:bodyPr/>
          <a:lstStyle/>
          <a:p>
            <a:endParaRPr lang="en-GB"/>
          </a:p>
        </p:txBody>
      </p:sp>
      <p:graphicFrame>
        <p:nvGraphicFramePr>
          <p:cNvPr id="5" name="Content Placeholder 6">
            <a:extLst>
              <a:ext uri="{FF2B5EF4-FFF2-40B4-BE49-F238E27FC236}">
                <a16:creationId xmlns:a16="http://schemas.microsoft.com/office/drawing/2014/main" id="{9AE5F8C5-4FB2-4581-93AF-DB07D057C2FF}"/>
              </a:ext>
            </a:extLst>
          </p:cNvPr>
          <p:cNvGraphicFramePr>
            <a:graphicFrameLocks/>
          </p:cNvGraphicFramePr>
          <p:nvPr>
            <p:extLst>
              <p:ext uri="{D42A27DB-BD31-4B8C-83A1-F6EECF244321}">
                <p14:modId xmlns:p14="http://schemas.microsoft.com/office/powerpoint/2010/main" val="2180319149"/>
              </p:ext>
            </p:extLst>
          </p:nvPr>
        </p:nvGraphicFramePr>
        <p:xfrm>
          <a:off x="457200" y="6858707"/>
          <a:ext cx="8094663" cy="2486196"/>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9641AE83-35C3-4112-83DA-A3BE008FE7F8}"/>
              </a:ext>
            </a:extLst>
          </p:cNvPr>
          <p:cNvSpPr/>
          <p:nvPr/>
        </p:nvSpPr>
        <p:spPr>
          <a:xfrm>
            <a:off x="8882311" y="6913756"/>
            <a:ext cx="2950373" cy="2376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 description for why I chose to conduct this research</a:t>
            </a:r>
          </a:p>
          <a:p>
            <a:pPr algn="ctr"/>
            <a:r>
              <a:rPr lang="en-GB" dirty="0">
                <a:sym typeface="Wingdings" panose="05000000000000000000" pitchFamily="2" charset="2"/>
              </a:rPr>
              <a:t></a:t>
            </a:r>
            <a:endParaRPr lang="en-GB" dirty="0"/>
          </a:p>
        </p:txBody>
      </p:sp>
      <p:graphicFrame>
        <p:nvGraphicFramePr>
          <p:cNvPr id="9" name="Content Placeholder 6">
            <a:extLst>
              <a:ext uri="{FF2B5EF4-FFF2-40B4-BE49-F238E27FC236}">
                <a16:creationId xmlns:a16="http://schemas.microsoft.com/office/drawing/2014/main" id="{0B4B814F-3B97-4D1D-87E5-27354209109E}"/>
              </a:ext>
            </a:extLst>
          </p:cNvPr>
          <p:cNvGraphicFramePr>
            <a:graphicFrameLocks/>
          </p:cNvGraphicFramePr>
          <p:nvPr>
            <p:extLst>
              <p:ext uri="{D42A27DB-BD31-4B8C-83A1-F6EECF244321}">
                <p14:modId xmlns:p14="http://schemas.microsoft.com/office/powerpoint/2010/main" val="4235394130"/>
              </p:ext>
            </p:extLst>
          </p:nvPr>
        </p:nvGraphicFramePr>
        <p:xfrm>
          <a:off x="457199" y="3397705"/>
          <a:ext cx="8094663" cy="24861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48780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lnSpcReduction="10000"/>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8. Have they put anything into action?</a:t>
            </a:r>
            <a:endParaRPr lang="en-GB" sz="1200" b="1"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lgn="ctr">
              <a:spcBef>
                <a:spcPts val="0"/>
              </a:spcBef>
              <a:spcAft>
                <a:spcPts val="0"/>
              </a:spcAft>
              <a:buNone/>
            </a:pPr>
            <a:r>
              <a:rPr lang="en-GB" sz="1200" b="1" dirty="0">
                <a:latin typeface="Arial" panose="020B0604020202020204" pitchFamily="34" charset="0"/>
                <a:cs typeface="Arial" panose="020B0604020202020204" pitchFamily="34" charset="0"/>
              </a:rPr>
              <a:t>&lt;Source I&gt;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Since source A did not contain survey results from the age group of 12 year olds, I have done a survey to compare the awareness between the first five questions asked. I considered the last two questions not useful for comparison as they did not have a big difference between each year group.</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According to source B half of the responses say they have heard of the term “climate emergency”. However, it is important to note that the other </a:t>
            </a:r>
            <a:r>
              <a:rPr lang="en-GB" sz="1200" dirty="0">
                <a:solidFill>
                  <a:srgbClr val="00B050"/>
                </a:solidFill>
                <a:latin typeface="Arial" panose="020B0604020202020204" pitchFamily="34" charset="0"/>
                <a:cs typeface="Arial" panose="020B0604020202020204" pitchFamily="34" charset="0"/>
              </a:rPr>
              <a:t>half is unsure or has not heard of climate emergency. Therefore, the product must use quantitative methods.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Source C shows that the most common way of acknowledging climate emergency was through the </a:t>
            </a:r>
            <a:r>
              <a:rPr lang="en-GB" sz="1200" dirty="0">
                <a:solidFill>
                  <a:srgbClr val="00B050"/>
                </a:solidFill>
                <a:latin typeface="Arial" panose="020B0604020202020204" pitchFamily="34" charset="0"/>
                <a:cs typeface="Arial" panose="020B0604020202020204" pitchFamily="34" charset="0"/>
              </a:rPr>
              <a:t>Internet.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As shown in source D, 1 and 4 scored the highest. This means that most students did not know about climate emergency or even if they knew about it, they were not confident about it enough. </a:t>
            </a:r>
            <a:r>
              <a:rPr lang="en-GB" sz="1200" dirty="0">
                <a:solidFill>
                  <a:srgbClr val="00B050"/>
                </a:solidFill>
                <a:latin typeface="Arial" panose="020B0604020202020204" pitchFamily="34" charset="0"/>
                <a:cs typeface="Arial" panose="020B0604020202020204" pitchFamily="34" charset="0"/>
              </a:rPr>
              <a:t>As a result, the product should have both quantitative and qualitative methods</a:t>
            </a:r>
            <a:r>
              <a:rPr lang="en-GB" sz="1200" dirty="0">
                <a:latin typeface="Arial" panose="020B0604020202020204" pitchFamily="34" charset="0"/>
                <a:cs typeface="Arial" panose="020B0604020202020204" pitchFamily="34" charset="0"/>
              </a:rPr>
              <a:t>: quantitative methods for the ones who replied 1 and qualitative methods for those who replied 4.</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Source B and E suggests that even though people have heard of the term climate emergency, they do not look it up themselves. Therefore, </a:t>
            </a:r>
            <a:r>
              <a:rPr lang="en-GB" sz="1200" dirty="0">
                <a:solidFill>
                  <a:srgbClr val="00B050"/>
                </a:solidFill>
                <a:latin typeface="Arial" panose="020B0604020202020204" pitchFamily="34" charset="0"/>
                <a:cs typeface="Arial" panose="020B0604020202020204" pitchFamily="34" charset="0"/>
              </a:rPr>
              <a:t>it is crucial to have a product that draws the users attention to be actively engaged.</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Source F shows that for about 54% think climate emergency is a serious issue. On the other hand, 46%, which is a fairly large amount, do not think so. This, followed by source B, </a:t>
            </a:r>
            <a:r>
              <a:rPr lang="en-GB" sz="1200" dirty="0">
                <a:solidFill>
                  <a:srgbClr val="00B050"/>
                </a:solidFill>
                <a:latin typeface="Arial" panose="020B0604020202020204" pitchFamily="34" charset="0"/>
                <a:cs typeface="Arial" panose="020B0604020202020204" pitchFamily="34" charset="0"/>
              </a:rPr>
              <a:t>supports the reason for a need in quantitative awareness.</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Source H is very important as it provides a guideline on how I should approach my target users. </a:t>
            </a:r>
            <a:r>
              <a:rPr lang="en-GB" sz="1200" dirty="0">
                <a:solidFill>
                  <a:srgbClr val="00B050"/>
                </a:solidFill>
                <a:latin typeface="Arial" panose="020B0604020202020204" pitchFamily="34" charset="0"/>
                <a:cs typeface="Arial" panose="020B0604020202020204" pitchFamily="34" charset="0"/>
              </a:rPr>
              <a:t>As shown, games, school subjects, art, and physical activities are some of their common interests. Other interests include, cooking, reading and listening to music.</a:t>
            </a:r>
          </a:p>
          <a:p>
            <a:pPr marL="0" indent="0">
              <a:spcBef>
                <a:spcPts val="0"/>
              </a:spcBef>
              <a:spcAft>
                <a:spcPts val="0"/>
              </a:spcAft>
              <a:buNone/>
            </a:pP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According to source G and I, it is safe to say that most 12 year-olds have interest in the environment and take action. Some of their eco-friendly actions include, turning the light off during the day and using sunlight through the window and using a search engine called “Ecosia” that helps plant trees. </a:t>
            </a:r>
            <a:r>
              <a:rPr lang="en-GB" sz="1200" dirty="0">
                <a:solidFill>
                  <a:srgbClr val="00B050"/>
                </a:solidFill>
                <a:latin typeface="Arial" panose="020B0604020202020204" pitchFamily="34" charset="0"/>
                <a:cs typeface="Arial" panose="020B0604020202020204" pitchFamily="34" charset="0"/>
              </a:rPr>
              <a:t>These sources mean that they have high potential for putting what they learned into practice. So, it is crucial to inform them about how they could contribute to slow down the rapid climate change.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These researches were very useful as I could have a better understanding of the context of where and how my product would be used.</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 have conducted secondary research to draw out some possible actions one can take: </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Travel responsibly</a:t>
            </a:r>
          </a:p>
          <a:p>
            <a:pPr marL="0" indent="0">
              <a:spcBef>
                <a:spcPts val="0"/>
              </a:spcBef>
              <a:spcAft>
                <a:spcPts val="0"/>
              </a:spcAft>
              <a:buNone/>
            </a:pPr>
            <a:r>
              <a:rPr lang="en-GB" sz="1200" dirty="0">
                <a:latin typeface="Arial" panose="020B0604020202020204" pitchFamily="34" charset="0"/>
                <a:cs typeface="Arial" panose="020B0604020202020204" pitchFamily="34" charset="0"/>
              </a:rPr>
              <a:t>Eat sustainably</a:t>
            </a:r>
          </a:p>
          <a:p>
            <a:pPr marL="0" indent="0">
              <a:spcBef>
                <a:spcPts val="0"/>
              </a:spcBef>
              <a:spcAft>
                <a:spcPts val="0"/>
              </a:spcAft>
              <a:buNone/>
            </a:pPr>
            <a:r>
              <a:rPr lang="en-GB" sz="1200" dirty="0">
                <a:latin typeface="Arial" panose="020B0604020202020204" pitchFamily="34" charset="0"/>
                <a:cs typeface="Arial" panose="020B0604020202020204" pitchFamily="34" charset="0"/>
              </a:rPr>
              <a:t>Shop differently</a:t>
            </a:r>
          </a:p>
          <a:p>
            <a:pPr marL="0" indent="0">
              <a:spcBef>
                <a:spcPts val="0"/>
              </a:spcBef>
              <a:spcAft>
                <a:spcPts val="0"/>
              </a:spcAft>
              <a:buNone/>
            </a:pPr>
            <a:r>
              <a:rPr lang="en-GB" sz="1200" dirty="0">
                <a:latin typeface="Arial" panose="020B0604020202020204" pitchFamily="34" charset="0"/>
                <a:cs typeface="Arial" panose="020B0604020202020204" pitchFamily="34" charset="0"/>
              </a:rPr>
              <a:t>Save energy in homes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Support organizations dedicated to climate emergency</a:t>
            </a:r>
          </a:p>
          <a:p>
            <a:pPr marL="0" indent="0">
              <a:spcBef>
                <a:spcPts val="0"/>
              </a:spcBef>
              <a:spcAft>
                <a:spcPts val="0"/>
              </a:spcAft>
              <a:buNone/>
            </a:pPr>
            <a:r>
              <a:rPr lang="en-GB" sz="1200" dirty="0">
                <a:latin typeface="Arial" panose="020B0604020202020204" pitchFamily="34" charset="0"/>
                <a:cs typeface="Arial" panose="020B0604020202020204" pitchFamily="34" charset="0"/>
              </a:rPr>
              <a:t>Minimize waste</a:t>
            </a:r>
          </a:p>
          <a:p>
            <a:pPr marL="0" indent="0">
              <a:spcBef>
                <a:spcPts val="0"/>
              </a:spcBef>
              <a:spcAft>
                <a:spcPts val="0"/>
              </a:spcAft>
              <a:buNone/>
            </a:pPr>
            <a:r>
              <a:rPr lang="en-GB" sz="1200" dirty="0">
                <a:latin typeface="Arial" panose="020B0604020202020204" pitchFamily="34" charset="0"/>
                <a:cs typeface="Arial" panose="020B0604020202020204" pitchFamily="34" charset="0"/>
              </a:rPr>
              <a:t>Recycle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What it mean by traveling responsibly is for example, to travel short distances by walking or riding a bike instead of car. Also what it means by eating sustainably is to eat locally and seasonally while reducing meat consumption. Shopping differently refers to shopping products that are sustainable.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+About attractive and representative colour instead of appealing colour.</a:t>
            </a:r>
          </a:p>
        </p:txBody>
      </p:sp>
      <p:graphicFrame>
        <p:nvGraphicFramePr>
          <p:cNvPr id="5" name="Chart 4">
            <a:extLst>
              <a:ext uri="{FF2B5EF4-FFF2-40B4-BE49-F238E27FC236}">
                <a16:creationId xmlns:a16="http://schemas.microsoft.com/office/drawing/2014/main" id="{29D132F3-43BD-4F28-96A1-F27239073D1C}"/>
              </a:ext>
            </a:extLst>
          </p:cNvPr>
          <p:cNvGraphicFramePr/>
          <p:nvPr>
            <p:extLst>
              <p:ext uri="{D42A27DB-BD31-4B8C-83A1-F6EECF244321}">
                <p14:modId xmlns:p14="http://schemas.microsoft.com/office/powerpoint/2010/main" val="961882181"/>
              </p:ext>
            </p:extLst>
          </p:nvPr>
        </p:nvGraphicFramePr>
        <p:xfrm>
          <a:off x="542321" y="1990111"/>
          <a:ext cx="5146098" cy="248619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Investigation</a:t>
            </a:r>
          </a:p>
        </p:txBody>
      </p:sp>
      <p:sp>
        <p:nvSpPr>
          <p:cNvPr id="4" name="Rectangle: Rounded Corners 3">
            <a:extLst>
              <a:ext uri="{FF2B5EF4-FFF2-40B4-BE49-F238E27FC236}">
                <a16:creationId xmlns:a16="http://schemas.microsoft.com/office/drawing/2014/main" id="{AC591F2D-FA5E-4014-AF99-B3213B44D76D}"/>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A continued display of the survey results. The survey results are interpreted.</a:t>
            </a:r>
          </a:p>
        </p:txBody>
      </p:sp>
    </p:spTree>
    <p:extLst>
      <p:ext uri="{BB962C8B-B14F-4D97-AF65-F5344CB8AC3E}">
        <p14:creationId xmlns:p14="http://schemas.microsoft.com/office/powerpoint/2010/main" val="3041276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Investigation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lnSpcReduction="10000"/>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Investigating existing products – Ideas I could use:</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3. Water bottles</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0070C0"/>
                </a:solidFill>
                <a:latin typeface="Arial" panose="020B0604020202020204" pitchFamily="34" charset="0"/>
                <a:cs typeface="Arial" panose="020B0604020202020204" pitchFamily="34" charset="0"/>
              </a:rPr>
              <a:t>The font styles and the colour contrast can be seen as aesthetic</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ENTERETERETETERETE</a:t>
            </a:r>
          </a:p>
          <a:p>
            <a:pPr marL="0" indent="0">
              <a:spcBef>
                <a:spcPts val="0"/>
              </a:spcBef>
              <a:spcAft>
                <a:spcPts val="0"/>
              </a:spcAft>
              <a:buNone/>
            </a:pPr>
            <a:endParaRPr lang="en-GB" sz="1200" b="1"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a:t>
            </a:r>
            <a:r>
              <a:rPr lang="en-GB" sz="1200" dirty="0">
                <a:latin typeface="Arial" panose="020B0604020202020204" pitchFamily="34" charset="0"/>
                <a:cs typeface="Arial" panose="020B0604020202020204" pitchFamily="34" charset="0"/>
              </a:rPr>
              <a:t>$33</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Cotton is a renewable resource and doesn’t require chemicals. Also, it is durable</a:t>
            </a:r>
            <a:r>
              <a:rPr lang="en-GB" sz="1200" dirty="0">
                <a:solidFill>
                  <a:srgbClr val="FF0000"/>
                </a:solidFill>
                <a:latin typeface="Arial" panose="020B0604020202020204" pitchFamily="34" charset="0"/>
                <a:cs typeface="Arial" panose="020B0604020202020204" pitchFamily="34" charset="0"/>
              </a:rPr>
              <a:t>. The product is manufactured in Australia but is sold worldwide. Therefore, the transportation process, which uses fossil fuels, increases the carbon footprint and hence the environment costs.</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Approximately 60cm in width and 80cm in height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0070C0"/>
                </a:solidFill>
                <a:latin typeface="Arial" panose="020B0604020202020204" pitchFamily="34" charset="0"/>
                <a:cs typeface="Arial" panose="020B0604020202020204" pitchFamily="34" charset="0"/>
              </a:rPr>
              <a:t>No real concerns of danger</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a:t>
            </a:r>
            <a:r>
              <a:rPr lang="en-GB" sz="1200" dirty="0">
                <a:latin typeface="Arial" panose="020B0604020202020204" pitchFamily="34" charset="0"/>
                <a:cs typeface="Arial" panose="020B0604020202020204" pitchFamily="34" charset="0"/>
              </a:rPr>
              <a:t> It has two functions. One as the function of a clothing and the other to spread awareness to anyone who sees the clothing text.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Cotton is loomed and weaved. Then it is cut into the desired shape. Lastly, the text is printed on the shirt.</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solidFill>
                  <a:srgbClr val="FF0000"/>
                </a:solidFill>
                <a:latin typeface="Arial" panose="020B0604020202020204" pitchFamily="34" charset="0"/>
                <a:cs typeface="Arial" panose="020B0604020202020204" pitchFamily="34" charset="0"/>
              </a:rPr>
              <a:t>Cotton (not timber)</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2. Wooden Sculpture representing global warming.</a:t>
            </a: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a:t>
            </a:r>
            <a:r>
              <a:rPr lang="en-GB" sz="1200" dirty="0">
                <a:solidFill>
                  <a:srgbClr val="0070C0"/>
                </a:solidFill>
                <a:latin typeface="Arial" panose="020B0604020202020204" pitchFamily="34" charset="0"/>
                <a:cs typeface="Arial" panose="020B0604020202020204" pitchFamily="34" charset="0"/>
              </a:rPr>
              <a:t>: It is made as an artwork. The wood grains may seem appealing.</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ENTERETERETETERETE</a:t>
            </a:r>
          </a:p>
          <a:p>
            <a:pPr marL="0" indent="0">
              <a:spcBef>
                <a:spcPts val="0"/>
              </a:spcBef>
              <a:spcAft>
                <a:spcPts val="0"/>
              </a:spcAft>
              <a:buNone/>
            </a:pPr>
            <a:endParaRPr lang="en-GB" sz="1200" b="1"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a:t>
            </a:r>
            <a:r>
              <a:rPr lang="en-GB" sz="1200" dirty="0">
                <a:solidFill>
                  <a:srgbClr val="FF0000"/>
                </a:solidFill>
                <a:latin typeface="Arial" panose="020B0604020202020204" pitchFamily="34" charset="0"/>
                <a:cs typeface="Arial" panose="020B0604020202020204" pitchFamily="34" charset="0"/>
              </a:rPr>
              <a:t>$8,000 (too expensive)</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The wood can be recycled or recovered as fuel. The wood could also be reused as this product has large areas where </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solidFill>
                  <a:srgbClr val="FF0000"/>
                </a:solidFill>
                <a:latin typeface="Arial" panose="020B0604020202020204" pitchFamily="34" charset="0"/>
                <a:cs typeface="Arial" panose="020B0604020202020204" pitchFamily="34" charset="0"/>
              </a:rPr>
              <a:t>210 cm x 60 cm x 60 cm (too big)</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FF0000"/>
                </a:solidFill>
                <a:latin typeface="Arial" panose="020B0604020202020204" pitchFamily="34" charset="0"/>
                <a:cs typeface="Arial" panose="020B0604020202020204" pitchFamily="34" charset="0"/>
              </a:rPr>
              <a:t>It may tip over.</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It alerts the audience about the urgency of the current climate emergency situation.</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The timber is carved and sculpted.</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solidFill>
                  <a:srgbClr val="0070C0"/>
                </a:solidFill>
                <a:latin typeface="Arial" panose="020B0604020202020204" pitchFamily="34" charset="0"/>
                <a:cs typeface="Arial" panose="020B0604020202020204" pitchFamily="34" charset="0"/>
              </a:rPr>
              <a:t>Timber</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066524FD-F7BF-48C0-BC31-ABA3F49917AF}"/>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Investigated possible ideas that I could use,</a:t>
            </a:r>
          </a:p>
          <a:p>
            <a:r>
              <a:rPr lang="en-GB" sz="1200" dirty="0"/>
              <a:t>The colours represent </a:t>
            </a:r>
            <a:r>
              <a:rPr lang="en-GB" sz="1200" dirty="0">
                <a:solidFill>
                  <a:srgbClr val="0070C0"/>
                </a:solidFill>
              </a:rPr>
              <a:t>advantages</a:t>
            </a:r>
            <a:r>
              <a:rPr lang="en-GB" sz="1200" dirty="0"/>
              <a:t> and </a:t>
            </a:r>
            <a:r>
              <a:rPr lang="en-GB" sz="1200" dirty="0">
                <a:solidFill>
                  <a:srgbClr val="FF0000"/>
                </a:solidFill>
              </a:rPr>
              <a:t>disadvantages</a:t>
            </a:r>
            <a:r>
              <a:rPr lang="en-GB" sz="1200" dirty="0"/>
              <a:t>.</a:t>
            </a:r>
          </a:p>
        </p:txBody>
      </p:sp>
    </p:spTree>
    <p:extLst>
      <p:ext uri="{BB962C8B-B14F-4D97-AF65-F5344CB8AC3E}">
        <p14:creationId xmlns:p14="http://schemas.microsoft.com/office/powerpoint/2010/main" val="2432269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D3DE-F89B-4389-B12F-9106044567C2}"/>
              </a:ext>
            </a:extLst>
          </p:cNvPr>
          <p:cNvSpPr>
            <a:spLocks noGrp="1"/>
          </p:cNvSpPr>
          <p:nvPr>
            <p:ph type="title"/>
          </p:nvPr>
        </p:nvSpPr>
        <p:spPr>
          <a:xfrm>
            <a:off x="1324966" y="512064"/>
            <a:ext cx="10177272" cy="446941"/>
          </a:xfrm>
        </p:spPr>
        <p:txBody>
          <a:bodyPr>
            <a:normAutofit fontScale="90000"/>
          </a:bodyPr>
          <a:lstStyle/>
          <a:p>
            <a:r>
              <a:rPr lang="en-GB" dirty="0"/>
              <a:t>UPDATED DATA w/ 24 people.</a:t>
            </a:r>
          </a:p>
        </p:txBody>
      </p:sp>
      <p:pic>
        <p:nvPicPr>
          <p:cNvPr id="1026" name="Picture 2" descr="Forms response chart. Question title: What is your gender?. Number of responses: 24 responses.">
            <a:extLst>
              <a:ext uri="{FF2B5EF4-FFF2-40B4-BE49-F238E27FC236}">
                <a16:creationId xmlns:a16="http://schemas.microsoft.com/office/drawing/2014/main" id="{52CAF303-4938-4617-B3C9-67132C1522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959005"/>
            <a:ext cx="4449337" cy="1872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ms response chart. Question title: Have you heard of the term &quot;climate emergency&quot;?. Number of responses: 24 responses.">
            <a:extLst>
              <a:ext uri="{FF2B5EF4-FFF2-40B4-BE49-F238E27FC236}">
                <a16:creationId xmlns:a16="http://schemas.microsoft.com/office/drawing/2014/main" id="{E41B7D1F-2CEC-49E2-9664-1FB60ACAC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31130"/>
            <a:ext cx="4995746" cy="21020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ms response chart. Question title: How did you acknowledge the term? (Choose all that apply). Number of responses: 24 responses.">
            <a:extLst>
              <a:ext uri="{FF2B5EF4-FFF2-40B4-BE49-F238E27FC236}">
                <a16:creationId xmlns:a16="http://schemas.microsoft.com/office/drawing/2014/main" id="{5D59B16C-990B-46C4-9D5C-9EF31399A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07" y="4800600"/>
            <a:ext cx="4421118" cy="21020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rms response chart. Question title: How do you think about your knowledge of climate emergency?. Number of responses: 24 responses.">
            <a:extLst>
              <a:ext uri="{FF2B5EF4-FFF2-40B4-BE49-F238E27FC236}">
                <a16:creationId xmlns:a16="http://schemas.microsoft.com/office/drawing/2014/main" id="{261B89DC-441C-4D53-9A3E-B89B25CAE2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805260"/>
            <a:ext cx="4533625" cy="21554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orms response chart. Question title: Have you ever looked up the term climate emergency on your own?. Number of responses: 24 responses.">
            <a:extLst>
              <a:ext uri="{FF2B5EF4-FFF2-40B4-BE49-F238E27FC236}">
                <a16:creationId xmlns:a16="http://schemas.microsoft.com/office/drawing/2014/main" id="{7D8B5835-DA61-4329-A1CF-87103D18A3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9337" y="959006"/>
            <a:ext cx="4680757" cy="19694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orms response chart. Question title: How serious is climate emergency to you?. Number of responses: 24 responses.">
            <a:extLst>
              <a:ext uri="{FF2B5EF4-FFF2-40B4-BE49-F238E27FC236}">
                <a16:creationId xmlns:a16="http://schemas.microsoft.com/office/drawing/2014/main" id="{60CE48B4-72F6-4EC2-8DA5-C09C9C5877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9406" y="2770452"/>
            <a:ext cx="4142359" cy="196947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orms response chart. Question title: Do you have interests in the environment and nature?. Number of responses: 24 responses.">
            <a:extLst>
              <a:ext uri="{FF2B5EF4-FFF2-40B4-BE49-F238E27FC236}">
                <a16:creationId xmlns:a16="http://schemas.microsoft.com/office/drawing/2014/main" id="{BCE40EAC-F029-4F19-ADCB-10A588EB37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51" t="8932" r="28830" b="10108"/>
          <a:stretch/>
        </p:blipFill>
        <p:spPr bwMode="auto">
          <a:xfrm>
            <a:off x="4646132" y="4620160"/>
            <a:ext cx="3159724" cy="157548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Forms response chart. Question title: Choose all apply. Number of responses: 24 responses.">
            <a:extLst>
              <a:ext uri="{FF2B5EF4-FFF2-40B4-BE49-F238E27FC236}">
                <a16:creationId xmlns:a16="http://schemas.microsoft.com/office/drawing/2014/main" id="{BCA9087D-4005-4998-B29E-DCE50A8845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6342" y="6388855"/>
            <a:ext cx="5566663" cy="264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959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spcBef>
                <a:spcPts val="0"/>
              </a:spcBef>
              <a:spcAft>
                <a:spcPts val="0"/>
              </a:spcAft>
              <a:buNone/>
            </a:pPr>
            <a:r>
              <a:rPr lang="en-GB" sz="1200" b="1" dirty="0">
                <a:solidFill>
                  <a:srgbClr val="FF0000"/>
                </a:solidFill>
                <a:latin typeface="Arial" panose="020B0604020202020204" pitchFamily="34" charset="0"/>
                <a:cs typeface="Arial" panose="020B0604020202020204" pitchFamily="34" charset="0"/>
              </a:rPr>
              <a:t>NEW QUESTIONS TO ASK</a:t>
            </a:r>
          </a:p>
          <a:p>
            <a:pPr marL="0" indent="0">
              <a:spcBef>
                <a:spcPts val="0"/>
              </a:spcBef>
              <a:spcAft>
                <a:spcPts val="0"/>
              </a:spcAft>
              <a:buNone/>
            </a:pPr>
            <a:endParaRPr lang="en-GB" sz="1200" b="1" dirty="0">
              <a:solidFill>
                <a:srgbClr val="FF0000"/>
              </a:solidFill>
              <a:latin typeface="Arial" panose="020B0604020202020204" pitchFamily="34" charset="0"/>
              <a:cs typeface="Arial" panose="020B0604020202020204" pitchFamily="34" charset="0"/>
            </a:endParaRPr>
          </a:p>
          <a:p>
            <a:pPr>
              <a:spcBef>
                <a:spcPts val="0"/>
              </a:spcBef>
              <a:spcAft>
                <a:spcPts val="0"/>
              </a:spcAft>
            </a:pPr>
            <a:r>
              <a:rPr lang="en-US" sz="1200" dirty="0">
                <a:latin typeface="Arial" panose="020B0604020202020204" pitchFamily="34" charset="0"/>
                <a:cs typeface="Arial" panose="020B0604020202020204" pitchFamily="34" charset="0"/>
              </a:rPr>
              <a:t>Average allowance</a:t>
            </a:r>
          </a:p>
          <a:p>
            <a:pPr>
              <a:spcBef>
                <a:spcPts val="0"/>
              </a:spcBef>
              <a:spcAft>
                <a:spcPts val="0"/>
              </a:spcAft>
            </a:pPr>
            <a:r>
              <a:rPr lang="en-US" sz="1200" dirty="0">
                <a:latin typeface="Arial" panose="020B0604020202020204" pitchFamily="34" charset="0"/>
                <a:cs typeface="Arial" panose="020B0604020202020204" pitchFamily="34" charset="0"/>
              </a:rPr>
              <a:t>Would you give up time to know more about climate emergency</a:t>
            </a:r>
          </a:p>
          <a:p>
            <a:pPr>
              <a:spcBef>
                <a:spcPts val="0"/>
              </a:spcBef>
              <a:spcAft>
                <a:spcPts val="0"/>
              </a:spcAft>
            </a:pPr>
            <a:r>
              <a:rPr lang="en-US" sz="1200" dirty="0">
                <a:latin typeface="Arial" panose="020B0604020202020204" pitchFamily="34" charset="0"/>
                <a:cs typeface="Arial" panose="020B0604020202020204" pitchFamily="34" charset="0"/>
              </a:rPr>
              <a:t>What products do you use the most besides your smartphone?</a:t>
            </a:r>
          </a:p>
          <a:p>
            <a:pPr>
              <a:spcBef>
                <a:spcPts val="0"/>
              </a:spcBef>
              <a:spcAft>
                <a:spcPts val="0"/>
              </a:spcAft>
            </a:pPr>
            <a:r>
              <a:rPr lang="en-US" sz="1200" dirty="0">
                <a:latin typeface="Arial" panose="020B0604020202020204" pitchFamily="34" charset="0"/>
                <a:cs typeface="Arial" panose="020B0604020202020204" pitchFamily="34" charset="0"/>
              </a:rPr>
              <a:t>How much is the school willing to pay for an education material.</a:t>
            </a:r>
          </a:p>
          <a:p>
            <a:pPr>
              <a:spcBef>
                <a:spcPts val="0"/>
              </a:spcBef>
              <a:spcAft>
                <a:spcPts val="0"/>
              </a:spcAft>
            </a:pPr>
            <a:endParaRPr lang="en-US"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What are the monetary limitations on my demographic?</a:t>
            </a: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GB" sz="1200" dirty="0">
                <a:latin typeface="Arial" panose="020B0604020202020204" pitchFamily="34" charset="0"/>
                <a:cs typeface="Arial" panose="020B0604020202020204" pitchFamily="34" charset="0"/>
              </a:rPr>
              <a:t>This depends on where the product is being used. It has a possibility of being used in homes, schools or, malls.</a:t>
            </a:r>
          </a:p>
          <a:p>
            <a:pPr>
              <a:spcBef>
                <a:spcPts val="0"/>
              </a:spcBef>
              <a:spcAft>
                <a:spcPts val="0"/>
              </a:spcAft>
            </a:pPr>
            <a:endParaRPr lang="en-GB" sz="1200" dirty="0">
              <a:latin typeface="Arial" panose="020B0604020202020204" pitchFamily="34" charset="0"/>
              <a:cs typeface="Arial" panose="020B0604020202020204" pitchFamily="34" charset="0"/>
            </a:endParaRPr>
          </a:p>
          <a:p>
            <a:pPr>
              <a:spcBef>
                <a:spcPts val="0"/>
              </a:spcBef>
              <a:spcAft>
                <a:spcPts val="0"/>
              </a:spcAft>
            </a:pPr>
            <a:r>
              <a:rPr lang="en-US" sz="1200" dirty="0">
                <a:latin typeface="Arial" panose="020B0604020202020204" pitchFamily="34" charset="0"/>
                <a:cs typeface="Arial" panose="020B0604020202020204" pitchFamily="34" charset="0"/>
              </a:rPr>
              <a:t>Secondary user.</a:t>
            </a:r>
          </a:p>
          <a:p>
            <a:pPr>
              <a:spcBef>
                <a:spcPts val="0"/>
              </a:spcBef>
              <a:spcAft>
                <a:spcPts val="0"/>
              </a:spcAft>
            </a:pPr>
            <a:endParaRPr lang="en-US" sz="1200" dirty="0">
              <a:latin typeface="Arial" panose="020B0604020202020204" pitchFamily="34" charset="0"/>
              <a:cs typeface="Arial" panose="020B0604020202020204" pitchFamily="34" charset="0"/>
            </a:endParaRPr>
          </a:p>
          <a:p>
            <a:pPr>
              <a:spcBef>
                <a:spcPts val="0"/>
              </a:spcBef>
              <a:spcAft>
                <a:spcPts val="0"/>
              </a:spcAft>
            </a:pPr>
            <a:r>
              <a:rPr lang="en-US" sz="1200" dirty="0">
                <a:latin typeface="Arial" panose="020B0604020202020204" pitchFamily="34" charset="0"/>
                <a:cs typeface="Arial" panose="020B0604020202020204" pitchFamily="34" charset="0"/>
              </a:rPr>
              <a:t>Schools and </a:t>
            </a:r>
            <a:r>
              <a:rPr lang="en-GB" sz="1200" dirty="0">
                <a:latin typeface="Arial" panose="020B0604020202020204" pitchFamily="34" charset="0"/>
                <a:cs typeface="Arial" panose="020B0604020202020204" pitchFamily="34" charset="0"/>
              </a:rPr>
              <a:t>organisations</a:t>
            </a:r>
            <a:r>
              <a:rPr lang="en-US" sz="1200" dirty="0">
                <a:latin typeface="Arial" panose="020B0604020202020204" pitchFamily="34" charset="0"/>
                <a:cs typeface="Arial" panose="020B0604020202020204" pitchFamily="34" charset="0"/>
              </a:rPr>
              <a:t> that are willing to increase the awareness of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Brief description of design requirements.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A product that would successfully increase the awareness of the climate emergency.</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Why commission my product?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product would increase the </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Limitation</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student would not be buying the product. It would be schools or organisations. The cost limitations depends on their budget for teaching aids.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Other limitations</a:t>
            </a:r>
          </a:p>
          <a:p>
            <a:pPr marL="0" indent="0">
              <a:spcBef>
                <a:spcPts val="0"/>
              </a:spcBef>
              <a:spcAft>
                <a:spcPts val="0"/>
              </a:spcAft>
              <a:buNone/>
            </a:pPr>
            <a:r>
              <a:rPr lang="en-GB" sz="1200" b="1" dirty="0">
                <a:solidFill>
                  <a:srgbClr val="FF0000"/>
                </a:solidFill>
                <a:latin typeface="Arial" panose="020B0604020202020204" pitchFamily="34" charset="0"/>
                <a:cs typeface="Arial" panose="020B0604020202020204" pitchFamily="34" charset="0"/>
              </a:rPr>
              <a:t>ENTERENTERENTERENTERENTERENTERENTER</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Time scale/allocation</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solidFill>
                  <a:srgbClr val="FF0000"/>
                </a:solidFill>
                <a:latin typeface="Arial" panose="020B0604020202020204" pitchFamily="34" charset="0"/>
                <a:cs typeface="Arial" panose="020B0604020202020204" pitchFamily="34" charset="0"/>
              </a:rPr>
              <a:t>ENTERENTERENTERENTERENTERENTERENTER</a:t>
            </a: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9132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Investigation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lnSpcReduction="10000"/>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1. Climate emergency t-shirt</a:t>
            </a: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0070C0"/>
                </a:solidFill>
                <a:latin typeface="Arial" panose="020B0604020202020204" pitchFamily="34" charset="0"/>
                <a:cs typeface="Arial" panose="020B0604020202020204" pitchFamily="34" charset="0"/>
              </a:rPr>
              <a:t>The font styles and the colour contrast can be seen as aesthetic</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ENTERETERETETERETE</a:t>
            </a:r>
          </a:p>
          <a:p>
            <a:pPr marL="0" indent="0">
              <a:spcBef>
                <a:spcPts val="0"/>
              </a:spcBef>
              <a:spcAft>
                <a:spcPts val="0"/>
              </a:spcAft>
              <a:buNone/>
            </a:pPr>
            <a:endParaRPr lang="en-GB" sz="1200" b="1"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a:t>
            </a:r>
            <a:r>
              <a:rPr lang="en-GB" sz="1200" dirty="0">
                <a:latin typeface="Arial" panose="020B0604020202020204" pitchFamily="34" charset="0"/>
                <a:cs typeface="Arial" panose="020B0604020202020204" pitchFamily="34" charset="0"/>
              </a:rPr>
              <a:t>$33</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Cotton is a renewable resource and doesn’t require chemicals. Also, it is durable</a:t>
            </a:r>
            <a:r>
              <a:rPr lang="en-GB" sz="1200" dirty="0">
                <a:solidFill>
                  <a:srgbClr val="FF0000"/>
                </a:solidFill>
                <a:latin typeface="Arial" panose="020B0604020202020204" pitchFamily="34" charset="0"/>
                <a:cs typeface="Arial" panose="020B0604020202020204" pitchFamily="34" charset="0"/>
              </a:rPr>
              <a:t>. The product is manufactured in Australia but is sold worldwide. Therefore, the transportation process, which uses fossil fuels, increases the carbon footprint and hence the environment costs.</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Approximately 60cm in width and 80cm in height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0070C0"/>
                </a:solidFill>
                <a:latin typeface="Arial" panose="020B0604020202020204" pitchFamily="34" charset="0"/>
                <a:cs typeface="Arial" panose="020B0604020202020204" pitchFamily="34" charset="0"/>
              </a:rPr>
              <a:t>No real concerns of danger</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a:t>
            </a:r>
            <a:r>
              <a:rPr lang="en-GB" sz="1200" dirty="0">
                <a:latin typeface="Arial" panose="020B0604020202020204" pitchFamily="34" charset="0"/>
                <a:cs typeface="Arial" panose="020B0604020202020204" pitchFamily="34" charset="0"/>
              </a:rPr>
              <a:t> It has two functions. One as the function of a clothing and the other to spread awareness to anyone who sees the clothing text.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The cotton textile is cut into the desired shape and the text is printed on it.</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solidFill>
                  <a:srgbClr val="FF0000"/>
                </a:solidFill>
                <a:latin typeface="Arial" panose="020B0604020202020204" pitchFamily="34" charset="0"/>
                <a:cs typeface="Arial" panose="020B0604020202020204" pitchFamily="34" charset="0"/>
              </a:rPr>
              <a:t>Plain weaved cotton (not timber)</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2. Wooden Sculpture representing global warming.</a:t>
            </a: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a:t>
            </a:r>
            <a:r>
              <a:rPr lang="en-GB" sz="1200" dirty="0">
                <a:solidFill>
                  <a:srgbClr val="0070C0"/>
                </a:solidFill>
                <a:latin typeface="Arial" panose="020B0604020202020204" pitchFamily="34" charset="0"/>
                <a:cs typeface="Arial" panose="020B0604020202020204" pitchFamily="34" charset="0"/>
              </a:rPr>
              <a:t>: It is made as an artwork. The wood grains may seem appealing.</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ENTERETERETETERETE</a:t>
            </a:r>
          </a:p>
          <a:p>
            <a:pPr marL="0" indent="0">
              <a:spcBef>
                <a:spcPts val="0"/>
              </a:spcBef>
              <a:spcAft>
                <a:spcPts val="0"/>
              </a:spcAft>
              <a:buNone/>
            </a:pPr>
            <a:endParaRPr lang="en-GB" sz="1200" b="1"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a:t>
            </a:r>
            <a:r>
              <a:rPr lang="en-GB" sz="1200" dirty="0">
                <a:solidFill>
                  <a:srgbClr val="FF0000"/>
                </a:solidFill>
                <a:latin typeface="Arial" panose="020B0604020202020204" pitchFamily="34" charset="0"/>
                <a:cs typeface="Arial" panose="020B0604020202020204" pitchFamily="34" charset="0"/>
              </a:rPr>
              <a:t>$8,000 (too expensive)</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The wood can be recycled or recovered as fuel. The wood could also be reused as this product has large areas where </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solidFill>
                  <a:srgbClr val="FF0000"/>
                </a:solidFill>
                <a:latin typeface="Arial" panose="020B0604020202020204" pitchFamily="34" charset="0"/>
                <a:cs typeface="Arial" panose="020B0604020202020204" pitchFamily="34" charset="0"/>
              </a:rPr>
              <a:t>210 cm x 60 cm x 60 cm (too big)</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FF0000"/>
                </a:solidFill>
                <a:latin typeface="Arial" panose="020B0604020202020204" pitchFamily="34" charset="0"/>
                <a:cs typeface="Arial" panose="020B0604020202020204" pitchFamily="34" charset="0"/>
              </a:rPr>
              <a:t>It may tip over.</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It alerts the audience about the urgency of the current climate emergency situation.</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The timber is carved and sculpted.</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solidFill>
                  <a:srgbClr val="0070C0"/>
                </a:solidFill>
                <a:latin typeface="Arial" panose="020B0604020202020204" pitchFamily="34" charset="0"/>
                <a:cs typeface="Arial" panose="020B0604020202020204" pitchFamily="34" charset="0"/>
              </a:rPr>
              <a:t>Timber</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7A5B7E7D-DDAA-429C-A090-6643E7F6088B}"/>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Investigated existing products.</a:t>
            </a:r>
          </a:p>
          <a:p>
            <a:r>
              <a:rPr lang="en-GB" sz="1200" dirty="0"/>
              <a:t>The colours represent </a:t>
            </a:r>
            <a:r>
              <a:rPr lang="en-GB" sz="1200" dirty="0">
                <a:solidFill>
                  <a:srgbClr val="0070C0"/>
                </a:solidFill>
              </a:rPr>
              <a:t>advantages</a:t>
            </a:r>
            <a:r>
              <a:rPr lang="en-GB" sz="1200" dirty="0"/>
              <a:t> and </a:t>
            </a:r>
            <a:r>
              <a:rPr lang="en-GB" sz="1200" dirty="0">
                <a:solidFill>
                  <a:srgbClr val="FF0000"/>
                </a:solidFill>
              </a:rPr>
              <a:t>disadvantages</a:t>
            </a:r>
            <a:r>
              <a:rPr lang="en-GB" sz="1200" dirty="0"/>
              <a:t>.</a:t>
            </a:r>
          </a:p>
        </p:txBody>
      </p:sp>
      <p:pic>
        <p:nvPicPr>
          <p:cNvPr id="15" name="Picture 14" descr="A picture containing outdoor, building, street, front&#10;&#10;Description automatically generated">
            <a:extLst>
              <a:ext uri="{FF2B5EF4-FFF2-40B4-BE49-F238E27FC236}">
                <a16:creationId xmlns:a16="http://schemas.microsoft.com/office/drawing/2014/main" id="{448E42C2-6F23-4D1D-AD12-F857635A2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9782" y="2436553"/>
            <a:ext cx="1753497" cy="3039140"/>
          </a:xfrm>
          <a:prstGeom prst="rect">
            <a:avLst/>
          </a:prstGeom>
        </p:spPr>
      </p:pic>
      <p:pic>
        <p:nvPicPr>
          <p:cNvPr id="16" name="Picture 15">
            <a:extLst>
              <a:ext uri="{FF2B5EF4-FFF2-40B4-BE49-F238E27FC236}">
                <a16:creationId xmlns:a16="http://schemas.microsoft.com/office/drawing/2014/main" id="{6DD8ADB3-E4A7-43AE-8697-304A9F5C1310}"/>
              </a:ext>
            </a:extLst>
          </p:cNvPr>
          <p:cNvPicPr>
            <a:picLocks noChangeAspect="1"/>
          </p:cNvPicPr>
          <p:nvPr/>
        </p:nvPicPr>
        <p:blipFill>
          <a:blip r:embed="rId3"/>
          <a:stretch>
            <a:fillRect/>
          </a:stretch>
        </p:blipFill>
        <p:spPr>
          <a:xfrm>
            <a:off x="1945908" y="2557914"/>
            <a:ext cx="2443212" cy="2443212"/>
          </a:xfrm>
          <a:prstGeom prst="rect">
            <a:avLst/>
          </a:prstGeom>
        </p:spPr>
      </p:pic>
      <p:pic>
        <p:nvPicPr>
          <p:cNvPr id="5" name="Picture 2" descr="Climate Emergency Climate Strike - Climate Strike - Phone Case ...">
            <a:extLst>
              <a:ext uri="{FF2B5EF4-FFF2-40B4-BE49-F238E27FC236}">
                <a16:creationId xmlns:a16="http://schemas.microsoft.com/office/drawing/2014/main" id="{7CA69BEF-62EA-4C60-839C-E7C06B198A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7538" y="2440786"/>
            <a:ext cx="2677468" cy="2677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564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Investigation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738947"/>
          </a:xfrm>
        </p:spPr>
        <p:txBody>
          <a:bodyPr numCol="2">
            <a:normAutofit/>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3 Climate emergency phone case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FF0000"/>
                </a:solidFill>
                <a:latin typeface="Arial" panose="020B0604020202020204" pitchFamily="34" charset="0"/>
                <a:cs typeface="Arial" panose="020B0604020202020204" pitchFamily="34" charset="0"/>
              </a:rPr>
              <a:t>No attributes that suggests the product to be aesthetic</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ENTERENTERENTERENTERENTERENTERENTER</a:t>
            </a:r>
          </a:p>
          <a:p>
            <a:pPr marL="0" indent="0">
              <a:spcBef>
                <a:spcPts val="0"/>
              </a:spcBef>
              <a:spcAft>
                <a:spcPts val="0"/>
              </a:spcAft>
              <a:buNone/>
            </a:pPr>
            <a:endParaRPr lang="en-GB" sz="1200" b="1"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a:t>
            </a:r>
            <a:r>
              <a:rPr lang="en-GB" sz="1200" dirty="0">
                <a:latin typeface="Arial" panose="020B0604020202020204" pitchFamily="34" charset="0"/>
                <a:cs typeface="Arial" panose="020B0604020202020204" pitchFamily="34" charset="0"/>
              </a:rPr>
              <a:t>$19</a:t>
            </a: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The metal rods could be reused and recycled. The plastic can be recycled. </a:t>
            </a:r>
            <a:r>
              <a:rPr lang="en-GB" sz="1200" dirty="0">
                <a:solidFill>
                  <a:srgbClr val="FF0000"/>
                </a:solidFill>
                <a:latin typeface="Arial" panose="020B0604020202020204" pitchFamily="34" charset="0"/>
                <a:cs typeface="Arial" panose="020B0604020202020204" pitchFamily="34" charset="0"/>
              </a:rPr>
              <a:t>The use of plastic requires the use of petroleum which is a limited resource.</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About 10cm x 25cm x 30cm</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FF0000"/>
                </a:solidFill>
                <a:latin typeface="Arial" panose="020B0604020202020204" pitchFamily="34" charset="0"/>
                <a:cs typeface="Arial" panose="020B0604020202020204" pitchFamily="34" charset="0"/>
              </a:rPr>
              <a:t>Possibility of chocking from small parts. The pointing out metal rod can be dangerous.</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a:t>
            </a:r>
            <a:r>
              <a:rPr lang="en-GB" sz="1200" dirty="0">
                <a:latin typeface="Arial" panose="020B0604020202020204" pitchFamily="34" charset="0"/>
                <a:cs typeface="Arial" panose="020B0604020202020204" pitchFamily="34" charset="0"/>
              </a:rPr>
              <a:t> The user can experiment the global warming situation and understand the science behind it.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Polypropylene and polyethylene terephthalate would be moulded to form shape. Stock sized metal rods are used to minimise the manufacture process.</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solidFill>
                  <a:srgbClr val="FF0000"/>
                </a:solidFill>
                <a:latin typeface="Arial" panose="020B0604020202020204" pitchFamily="34" charset="0"/>
                <a:cs typeface="Arial" panose="020B0604020202020204" pitchFamily="34" charset="0"/>
              </a:rPr>
              <a:t>Plastic (polypropylene, polyethylene terephthalate), metal rods. Folding boxboard for the outer box. (Not timber)</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4. Bartertown – a game of social resilience to climate change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0070C0"/>
                </a:solidFill>
                <a:latin typeface="Arial" panose="020B0604020202020204" pitchFamily="34" charset="0"/>
                <a:cs typeface="Arial" panose="020B0604020202020204" pitchFamily="34" charset="0"/>
              </a:rPr>
              <a:t>The curves and the simplistic design is aesthetic.</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ENTERENTERENTERENETERENTERENTERENTERENTER</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a:t>
            </a:r>
            <a:r>
              <a:rPr lang="en-GB" sz="1200" dirty="0">
                <a:latin typeface="Arial" panose="020B0604020202020204" pitchFamily="34" charset="0"/>
                <a:cs typeface="Arial" panose="020B0604020202020204" pitchFamily="34" charset="0"/>
              </a:rPr>
              <a:t>Not more than $70 as it is mainly made with MDF which is a cheap material</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a:t>
            </a:r>
            <a:r>
              <a:rPr lang="en-GB" sz="1200" b="1" dirty="0">
                <a:solidFill>
                  <a:srgbClr val="FF0000"/>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MDF is made with waste wood and adhesive which makes it harder to recycle</a:t>
            </a:r>
            <a:r>
              <a:rPr lang="en-GB" sz="1200" dirty="0">
                <a:latin typeface="Arial" panose="020B0604020202020204" pitchFamily="34" charset="0"/>
                <a:cs typeface="Arial" panose="020B0604020202020204" pitchFamily="34" charset="0"/>
              </a:rPr>
              <a:t>. </a:t>
            </a:r>
            <a:r>
              <a:rPr lang="en-GB" sz="1200" dirty="0">
                <a:solidFill>
                  <a:srgbClr val="0070C0"/>
                </a:solidFill>
                <a:latin typeface="Arial" panose="020B0604020202020204" pitchFamily="34" charset="0"/>
                <a:cs typeface="Arial" panose="020B0604020202020204" pitchFamily="34" charset="0"/>
              </a:rPr>
              <a:t>Can be recovered as fuel. Some of the MDF could be reused as the product doesn’t contain that much decoration.</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About 10cm x 130cm x 130cm</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0070C0"/>
                </a:solidFill>
                <a:latin typeface="Arial" panose="020B0604020202020204" pitchFamily="34" charset="0"/>
                <a:cs typeface="Arial" panose="020B0604020202020204" pitchFamily="34" charset="0"/>
              </a:rPr>
              <a:t>It has curved edges</a:t>
            </a:r>
            <a:r>
              <a:rPr lang="en-GB" sz="1200" dirty="0">
                <a:solidFill>
                  <a:srgbClr val="FF0000"/>
                </a:solidFill>
                <a:latin typeface="Arial" panose="020B0604020202020204" pitchFamily="34" charset="0"/>
                <a:cs typeface="Arial" panose="020B0604020202020204" pitchFamily="34" charset="0"/>
              </a:rPr>
              <a:t>. It is heavy and bulky for a boardgame. Also, it is not foldable. This increases the chance of being dropped or bumping into objects.</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An </a:t>
            </a:r>
            <a:r>
              <a:rPr lang="en-GB" sz="1200" dirty="0">
                <a:solidFill>
                  <a:srgbClr val="0070C0"/>
                </a:solidFill>
                <a:latin typeface="Arial" panose="020B0604020202020204" pitchFamily="34" charset="0"/>
                <a:cs typeface="Arial" panose="020B0604020202020204" pitchFamily="34" charset="0"/>
              </a:rPr>
              <a:t>interactive</a:t>
            </a:r>
            <a:r>
              <a:rPr lang="en-GB" sz="1200" dirty="0">
                <a:latin typeface="Arial" panose="020B0604020202020204" pitchFamily="34" charset="0"/>
                <a:cs typeface="Arial" panose="020B0604020202020204" pitchFamily="34" charset="0"/>
              </a:rPr>
              <a:t> boardgame based on climate change</a:t>
            </a:r>
            <a:r>
              <a:rPr lang="en-GB" sz="1200" b="1" dirty="0">
                <a:latin typeface="Arial" panose="020B0604020202020204" pitchFamily="34" charset="0"/>
                <a:cs typeface="Arial" panose="020B0604020202020204" pitchFamily="34" charset="0"/>
              </a:rPr>
              <a:t>.</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solidFill>
                  <a:srgbClr val="0070C0"/>
                </a:solidFill>
                <a:latin typeface="Arial" panose="020B0604020202020204" pitchFamily="34" charset="0"/>
                <a:cs typeface="Arial" panose="020B0604020202020204" pitchFamily="34" charset="0"/>
              </a:rPr>
              <a:t>The computer aided design was sent to the CNC machine and it cut up the MDF into each parts for the boardgame. This method is fast and accurate compared to human manufacture.</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solidFill>
                  <a:srgbClr val="0070C0"/>
                </a:solidFill>
                <a:latin typeface="Arial" panose="020B0604020202020204" pitchFamily="34" charset="0"/>
                <a:cs typeface="Arial" panose="020B0604020202020204" pitchFamily="34" charset="0"/>
              </a:rPr>
              <a:t>Coated MDF</a:t>
            </a:r>
          </a:p>
        </p:txBody>
      </p:sp>
      <p:pic>
        <p:nvPicPr>
          <p:cNvPr id="20" name="Picture 19">
            <a:extLst>
              <a:ext uri="{FF2B5EF4-FFF2-40B4-BE49-F238E27FC236}">
                <a16:creationId xmlns:a16="http://schemas.microsoft.com/office/drawing/2014/main" id="{D4343E6B-BAEB-42E3-B9CA-BA8502843CF5}"/>
              </a:ext>
            </a:extLst>
          </p:cNvPr>
          <p:cNvPicPr>
            <a:picLocks noChangeAspect="1"/>
          </p:cNvPicPr>
          <p:nvPr/>
        </p:nvPicPr>
        <p:blipFill>
          <a:blip r:embed="rId2"/>
          <a:stretch>
            <a:fillRect/>
          </a:stretch>
        </p:blipFill>
        <p:spPr>
          <a:xfrm>
            <a:off x="5979718" y="2694535"/>
            <a:ext cx="3975280" cy="2236095"/>
          </a:xfrm>
          <a:prstGeom prst="rect">
            <a:avLst/>
          </a:prstGeom>
        </p:spPr>
      </p:pic>
      <p:pic>
        <p:nvPicPr>
          <p:cNvPr id="12" name="Picture 2" descr="Climate Emergency Climate Strike - Climate Strike - Phone Case ...">
            <a:extLst>
              <a:ext uri="{FF2B5EF4-FFF2-40B4-BE49-F238E27FC236}">
                <a16:creationId xmlns:a16="http://schemas.microsoft.com/office/drawing/2014/main" id="{72894D00-C37E-4F56-8011-2C90E2F08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748" y="2492943"/>
            <a:ext cx="2677468" cy="26774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DD6AEF63-96B4-4ADA-A279-B0AD80C1DB34}"/>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Investigated existing products.</a:t>
            </a:r>
          </a:p>
          <a:p>
            <a:r>
              <a:rPr lang="en-GB" sz="1200" dirty="0"/>
              <a:t>The colours represent </a:t>
            </a:r>
            <a:r>
              <a:rPr lang="en-GB" sz="1200" dirty="0">
                <a:solidFill>
                  <a:srgbClr val="0070C0"/>
                </a:solidFill>
              </a:rPr>
              <a:t>advantages</a:t>
            </a:r>
            <a:r>
              <a:rPr lang="en-GB" sz="1200" dirty="0"/>
              <a:t> and </a:t>
            </a:r>
            <a:r>
              <a:rPr lang="en-GB" sz="1200" dirty="0">
                <a:solidFill>
                  <a:srgbClr val="FF0000"/>
                </a:solidFill>
              </a:rPr>
              <a:t>disadvantages</a:t>
            </a:r>
            <a:r>
              <a:rPr lang="en-GB" sz="1200" dirty="0"/>
              <a:t>.</a:t>
            </a:r>
          </a:p>
        </p:txBody>
      </p:sp>
    </p:spTree>
    <p:extLst>
      <p:ext uri="{BB962C8B-B14F-4D97-AF65-F5344CB8AC3E}">
        <p14:creationId xmlns:p14="http://schemas.microsoft.com/office/powerpoint/2010/main" val="4137826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Investigation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lnSpcReduction="10000"/>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1. Climate emergency t-shirt</a:t>
            </a: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0070C0"/>
                </a:solidFill>
                <a:latin typeface="Arial" panose="020B0604020202020204" pitchFamily="34" charset="0"/>
                <a:cs typeface="Arial" panose="020B0604020202020204" pitchFamily="34" charset="0"/>
              </a:rPr>
              <a:t>The font styles and the colour contrast can be seen as aesthetic</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ENTERETERETETERETE</a:t>
            </a:r>
          </a:p>
          <a:p>
            <a:pPr marL="0" indent="0">
              <a:spcBef>
                <a:spcPts val="0"/>
              </a:spcBef>
              <a:spcAft>
                <a:spcPts val="0"/>
              </a:spcAft>
              <a:buNone/>
            </a:pPr>
            <a:endParaRPr lang="en-GB" sz="1200" b="1"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a:t>
            </a:r>
            <a:r>
              <a:rPr lang="en-GB" sz="1200" dirty="0">
                <a:latin typeface="Arial" panose="020B0604020202020204" pitchFamily="34" charset="0"/>
                <a:cs typeface="Arial" panose="020B0604020202020204" pitchFamily="34" charset="0"/>
              </a:rPr>
              <a:t>$20</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Cotton is a renewable resource and doesn’t require chemicals. Also, it is durable</a:t>
            </a:r>
            <a:r>
              <a:rPr lang="en-GB" sz="1200" dirty="0">
                <a:solidFill>
                  <a:srgbClr val="FF0000"/>
                </a:solidFill>
                <a:latin typeface="Arial" panose="020B0604020202020204" pitchFamily="34" charset="0"/>
                <a:cs typeface="Arial" panose="020B0604020202020204" pitchFamily="34" charset="0"/>
              </a:rPr>
              <a:t>. The product is manufactured in Australia but is sold worldwide. Therefore, the transportation process, which uses fossil fuels, increases the carbon footprint and hence the environment costs.</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Approximately 60cm in width and 80cm in height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0070C0"/>
                </a:solidFill>
                <a:latin typeface="Arial" panose="020B0604020202020204" pitchFamily="34" charset="0"/>
                <a:cs typeface="Arial" panose="020B0604020202020204" pitchFamily="34" charset="0"/>
              </a:rPr>
              <a:t>No real concerns of danger</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a:t>
            </a:r>
            <a:r>
              <a:rPr lang="en-GB" sz="1200" dirty="0">
                <a:latin typeface="Arial" panose="020B0604020202020204" pitchFamily="34" charset="0"/>
                <a:cs typeface="Arial" panose="020B0604020202020204" pitchFamily="34" charset="0"/>
              </a:rPr>
              <a:t> It has two functions. One as the function of a clothing and the other to spread awareness to anyone who sees the clothing text.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Cotton is loomed and weaved. Then it is cut into the desired shape. Lastly, the text is printed on the shirt.</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solidFill>
                  <a:srgbClr val="FF0000"/>
                </a:solidFill>
                <a:latin typeface="Arial" panose="020B0604020202020204" pitchFamily="34" charset="0"/>
                <a:cs typeface="Arial" panose="020B0604020202020204" pitchFamily="34" charset="0"/>
              </a:rPr>
              <a:t>Cotton (not timber)</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2. Automata</a:t>
            </a: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a:t>
            </a:r>
            <a:r>
              <a:rPr lang="en-GB" sz="1200" dirty="0">
                <a:solidFill>
                  <a:srgbClr val="0070C0"/>
                </a:solidFill>
                <a:latin typeface="Arial" panose="020B0604020202020204" pitchFamily="34" charset="0"/>
                <a:cs typeface="Arial" panose="020B0604020202020204" pitchFamily="34" charset="0"/>
              </a:rPr>
              <a:t>: It is made as an artwork. The wood grains may seem appealing.</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ENTERETERETETERETE</a:t>
            </a:r>
          </a:p>
          <a:p>
            <a:pPr marL="0" indent="0">
              <a:spcBef>
                <a:spcPts val="0"/>
              </a:spcBef>
              <a:spcAft>
                <a:spcPts val="0"/>
              </a:spcAft>
              <a:buNone/>
            </a:pPr>
            <a:endParaRPr lang="en-GB" sz="1200" b="1"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a:t>
            </a:r>
            <a:r>
              <a:rPr lang="en-GB" sz="1200" dirty="0">
                <a:latin typeface="Arial" panose="020B0604020202020204" pitchFamily="34" charset="0"/>
                <a:cs typeface="Arial" panose="020B0604020202020204" pitchFamily="34" charset="0"/>
              </a:rPr>
              <a:t>ranges from $15(build kits) to $950(high-quality automata)</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The wood can be recycled or recovered as fuel. The wood could also be reused as this product has large areas where </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solidFill>
                  <a:srgbClr val="FF0000"/>
                </a:solidFill>
                <a:latin typeface="Arial" panose="020B0604020202020204" pitchFamily="34" charset="0"/>
                <a:cs typeface="Arial" panose="020B0604020202020204" pitchFamily="34" charset="0"/>
              </a:rPr>
              <a:t>210 cm x 60 cm x 60 cm (too big)</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FF0000"/>
                </a:solidFill>
                <a:latin typeface="Arial" panose="020B0604020202020204" pitchFamily="34" charset="0"/>
                <a:cs typeface="Arial" panose="020B0604020202020204" pitchFamily="34" charset="0"/>
              </a:rPr>
              <a:t>It may tip over.</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It alerts the audience about the urgency of the current climate emergency situation.</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The timber is carved and sculpted.</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solidFill>
                  <a:srgbClr val="0070C0"/>
                </a:solidFill>
                <a:latin typeface="Arial" panose="020B0604020202020204" pitchFamily="34" charset="0"/>
                <a:cs typeface="Arial" panose="020B0604020202020204" pitchFamily="34" charset="0"/>
              </a:rPr>
              <a:t>Timber</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7A5B7E7D-DDAA-429C-A090-6643E7F6088B}"/>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Investigated possible ideas that I could use,</a:t>
            </a:r>
          </a:p>
          <a:p>
            <a:r>
              <a:rPr lang="en-GB" sz="1200" dirty="0"/>
              <a:t>The colours represent </a:t>
            </a:r>
            <a:r>
              <a:rPr lang="en-GB" sz="1200" dirty="0">
                <a:solidFill>
                  <a:srgbClr val="0070C0"/>
                </a:solidFill>
              </a:rPr>
              <a:t>advantages</a:t>
            </a:r>
            <a:r>
              <a:rPr lang="en-GB" sz="1200" dirty="0"/>
              <a:t> and </a:t>
            </a:r>
            <a:r>
              <a:rPr lang="en-GB" sz="1200" dirty="0">
                <a:solidFill>
                  <a:srgbClr val="FF0000"/>
                </a:solidFill>
              </a:rPr>
              <a:t>disadvantages</a:t>
            </a:r>
            <a:r>
              <a:rPr lang="en-GB" sz="1200" dirty="0"/>
              <a:t>.</a:t>
            </a:r>
          </a:p>
        </p:txBody>
      </p:sp>
      <p:pic>
        <p:nvPicPr>
          <p:cNvPr id="5" name="Picture 4">
            <a:extLst>
              <a:ext uri="{FF2B5EF4-FFF2-40B4-BE49-F238E27FC236}">
                <a16:creationId xmlns:a16="http://schemas.microsoft.com/office/drawing/2014/main" id="{947FA220-66E4-4C65-AD12-5CAB4DC01DF4}"/>
              </a:ext>
            </a:extLst>
          </p:cNvPr>
          <p:cNvPicPr>
            <a:picLocks noChangeAspect="1"/>
          </p:cNvPicPr>
          <p:nvPr/>
        </p:nvPicPr>
        <p:blipFill>
          <a:blip r:embed="rId2"/>
          <a:stretch>
            <a:fillRect/>
          </a:stretch>
        </p:blipFill>
        <p:spPr>
          <a:xfrm>
            <a:off x="6603731" y="2462262"/>
            <a:ext cx="3454668" cy="2591001"/>
          </a:xfrm>
          <a:prstGeom prst="rect">
            <a:avLst/>
          </a:prstGeom>
        </p:spPr>
      </p:pic>
    </p:spTree>
    <p:extLst>
      <p:ext uri="{BB962C8B-B14F-4D97-AF65-F5344CB8AC3E}">
        <p14:creationId xmlns:p14="http://schemas.microsoft.com/office/powerpoint/2010/main" val="912055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Investigation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lnSpcReduction="10000"/>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Investigating existing products – Ideas I could use:</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3. Water bottles</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0070C0"/>
                </a:solidFill>
                <a:latin typeface="Arial" panose="020B0604020202020204" pitchFamily="34" charset="0"/>
                <a:cs typeface="Arial" panose="020B0604020202020204" pitchFamily="34" charset="0"/>
              </a:rPr>
              <a:t>The font styles and the colour contrast can be seen as aesthetic</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ENTERETERETETERETE</a:t>
            </a:r>
          </a:p>
          <a:p>
            <a:pPr marL="0" indent="0">
              <a:spcBef>
                <a:spcPts val="0"/>
              </a:spcBef>
              <a:spcAft>
                <a:spcPts val="0"/>
              </a:spcAft>
              <a:buNone/>
            </a:pPr>
            <a:endParaRPr lang="en-GB" sz="1200" b="1"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a:t>
            </a:r>
            <a:r>
              <a:rPr lang="en-GB" sz="1200" dirty="0">
                <a:latin typeface="Arial" panose="020B0604020202020204" pitchFamily="34" charset="0"/>
                <a:cs typeface="Arial" panose="020B0604020202020204" pitchFamily="34" charset="0"/>
              </a:rPr>
              <a:t>$33</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Cotton is a renewable resource and doesn’t require chemicals. Also, it is durable</a:t>
            </a:r>
            <a:r>
              <a:rPr lang="en-GB" sz="1200" dirty="0">
                <a:solidFill>
                  <a:srgbClr val="FF0000"/>
                </a:solidFill>
                <a:latin typeface="Arial" panose="020B0604020202020204" pitchFamily="34" charset="0"/>
                <a:cs typeface="Arial" panose="020B0604020202020204" pitchFamily="34" charset="0"/>
              </a:rPr>
              <a:t>. The product is manufactured in Australia but is sold worldwide. Therefore, the transportation process, which uses fossil fuels, increases the carbon footprint and hence the environment costs.</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latin typeface="Arial" panose="020B0604020202020204" pitchFamily="34" charset="0"/>
                <a:cs typeface="Arial" panose="020B0604020202020204" pitchFamily="34" charset="0"/>
              </a:rPr>
              <a:t>Approximately 60cm in width and 80cm in height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0070C0"/>
                </a:solidFill>
                <a:latin typeface="Arial" panose="020B0604020202020204" pitchFamily="34" charset="0"/>
                <a:cs typeface="Arial" panose="020B0604020202020204" pitchFamily="34" charset="0"/>
              </a:rPr>
              <a:t>No real concerns of danger</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a:t>
            </a:r>
            <a:r>
              <a:rPr lang="en-GB" sz="1200" dirty="0">
                <a:latin typeface="Arial" panose="020B0604020202020204" pitchFamily="34" charset="0"/>
                <a:cs typeface="Arial" panose="020B0604020202020204" pitchFamily="34" charset="0"/>
              </a:rPr>
              <a:t> It has two functions. One as the function of a clothing and the other to spread awareness to anyone who sees the clothing text.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Cotton is loomed and weaved. Then it is cut into the desired shape. Lastly, the text is printed on the shirt.</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solidFill>
                  <a:srgbClr val="FF0000"/>
                </a:solidFill>
                <a:latin typeface="Arial" panose="020B0604020202020204" pitchFamily="34" charset="0"/>
                <a:cs typeface="Arial" panose="020B0604020202020204" pitchFamily="34" charset="0"/>
              </a:rPr>
              <a:t>Cotton (not timber)</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2. Wooden Sculpture representing global warming.</a:t>
            </a: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a:t>
            </a:r>
            <a:r>
              <a:rPr lang="en-GB" sz="1200" dirty="0">
                <a:solidFill>
                  <a:srgbClr val="0070C0"/>
                </a:solidFill>
                <a:latin typeface="Arial" panose="020B0604020202020204" pitchFamily="34" charset="0"/>
                <a:cs typeface="Arial" panose="020B0604020202020204" pitchFamily="34" charset="0"/>
              </a:rPr>
              <a:t>: It is made as an artwork. The wood grains may seem appealing.</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ENTERETERETETERETE</a:t>
            </a:r>
          </a:p>
          <a:p>
            <a:pPr marL="0" indent="0">
              <a:spcBef>
                <a:spcPts val="0"/>
              </a:spcBef>
              <a:spcAft>
                <a:spcPts val="0"/>
              </a:spcAft>
              <a:buNone/>
            </a:pPr>
            <a:endParaRPr lang="en-GB" sz="1200" b="1"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Cost: </a:t>
            </a:r>
            <a:r>
              <a:rPr lang="en-GB" sz="1200" dirty="0">
                <a:solidFill>
                  <a:srgbClr val="FF0000"/>
                </a:solidFill>
                <a:latin typeface="Arial" panose="020B0604020202020204" pitchFamily="34" charset="0"/>
                <a:cs typeface="Arial" panose="020B0604020202020204" pitchFamily="34" charset="0"/>
              </a:rPr>
              <a:t>$8,000 (too expensive)</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The wood can be recycled or recovered as fuel. The wood could also be reused as this product has large areas where </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solidFill>
                  <a:srgbClr val="FF0000"/>
                </a:solidFill>
                <a:latin typeface="Arial" panose="020B0604020202020204" pitchFamily="34" charset="0"/>
                <a:cs typeface="Arial" panose="020B0604020202020204" pitchFamily="34" charset="0"/>
              </a:rPr>
              <a:t>210 cm x 60 cm x 60 cm (too big)</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FF0000"/>
                </a:solidFill>
                <a:latin typeface="Arial" panose="020B0604020202020204" pitchFamily="34" charset="0"/>
                <a:cs typeface="Arial" panose="020B0604020202020204" pitchFamily="34" charset="0"/>
              </a:rPr>
              <a:t>It may tip over.</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It alerts the audience about the urgency of the current climate emergency situation.</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The timber is carved and sculpted.</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solidFill>
                  <a:srgbClr val="0070C0"/>
                </a:solidFill>
                <a:latin typeface="Arial" panose="020B0604020202020204" pitchFamily="34" charset="0"/>
                <a:cs typeface="Arial" panose="020B0604020202020204" pitchFamily="34" charset="0"/>
              </a:rPr>
              <a:t>Timber</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066524FD-F7BF-48C0-BC31-ABA3F49917AF}"/>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Investigated possible ideas that I could use,</a:t>
            </a:r>
          </a:p>
          <a:p>
            <a:r>
              <a:rPr lang="en-GB" sz="1200" dirty="0"/>
              <a:t>The colours represent </a:t>
            </a:r>
            <a:r>
              <a:rPr lang="en-GB" sz="1200" dirty="0">
                <a:solidFill>
                  <a:srgbClr val="0070C0"/>
                </a:solidFill>
              </a:rPr>
              <a:t>advantages</a:t>
            </a:r>
            <a:r>
              <a:rPr lang="en-GB" sz="1200" dirty="0"/>
              <a:t> and </a:t>
            </a:r>
            <a:r>
              <a:rPr lang="en-GB" sz="1200" dirty="0">
                <a:solidFill>
                  <a:srgbClr val="FF0000"/>
                </a:solidFill>
              </a:rPr>
              <a:t>disadvantages</a:t>
            </a:r>
            <a:r>
              <a:rPr lang="en-GB" sz="1200" dirty="0"/>
              <a:t>.</a:t>
            </a:r>
          </a:p>
        </p:txBody>
      </p:sp>
    </p:spTree>
    <p:extLst>
      <p:ext uri="{BB962C8B-B14F-4D97-AF65-F5344CB8AC3E}">
        <p14:creationId xmlns:p14="http://schemas.microsoft.com/office/powerpoint/2010/main" val="425624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Research</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Existing Products: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3. Bamboo with </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a:t>
            </a: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Bamboo is environmentally friendly as it grows fast and can be easily replaced.</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a:t>
            </a: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latin typeface="Arial" panose="020B0604020202020204" pitchFamily="34" charset="0"/>
                <a:cs typeface="Arial" panose="020B0604020202020204" pitchFamily="34" charset="0"/>
              </a:rPr>
              <a:t>the bamboo is drilled to have a hole in the middle. Then it is lathed. Finally the pen parts are attached to form a pen.</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latin typeface="Arial" panose="020B0604020202020204" pitchFamily="34" charset="0"/>
                <a:cs typeface="Arial" panose="020B0604020202020204" pitchFamily="34" charset="0"/>
              </a:rPr>
              <a:t>Bamboo</a:t>
            </a:r>
          </a:p>
        </p:txBody>
      </p:sp>
      <p:pic>
        <p:nvPicPr>
          <p:cNvPr id="5" name="Picture 4" descr="A close up of a pencil&#10;&#10;Description automatically generated">
            <a:extLst>
              <a:ext uri="{FF2B5EF4-FFF2-40B4-BE49-F238E27FC236}">
                <a16:creationId xmlns:a16="http://schemas.microsoft.com/office/drawing/2014/main" id="{0ACF0452-51C1-43C0-8920-AC1671F59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9467" y="3865571"/>
            <a:ext cx="2162965" cy="2162965"/>
          </a:xfrm>
          <a:prstGeom prst="rect">
            <a:avLst/>
          </a:prstGeom>
        </p:spPr>
      </p:pic>
      <p:pic>
        <p:nvPicPr>
          <p:cNvPr id="7" name="Picture 6">
            <a:extLst>
              <a:ext uri="{FF2B5EF4-FFF2-40B4-BE49-F238E27FC236}">
                <a16:creationId xmlns:a16="http://schemas.microsoft.com/office/drawing/2014/main" id="{A3DE5179-78C5-4AE6-85B6-7F21A8CED7F5}"/>
              </a:ext>
            </a:extLst>
          </p:cNvPr>
          <p:cNvPicPr>
            <a:picLocks noChangeAspect="1"/>
          </p:cNvPicPr>
          <p:nvPr/>
        </p:nvPicPr>
        <p:blipFill>
          <a:blip r:embed="rId3"/>
          <a:stretch>
            <a:fillRect/>
          </a:stretch>
        </p:blipFill>
        <p:spPr>
          <a:xfrm>
            <a:off x="8486391" y="6028536"/>
            <a:ext cx="2285730" cy="2285730"/>
          </a:xfrm>
          <a:prstGeom prst="rect">
            <a:avLst/>
          </a:prstGeom>
        </p:spPr>
      </p:pic>
      <p:pic>
        <p:nvPicPr>
          <p:cNvPr id="8" name="Picture 7">
            <a:extLst>
              <a:ext uri="{FF2B5EF4-FFF2-40B4-BE49-F238E27FC236}">
                <a16:creationId xmlns:a16="http://schemas.microsoft.com/office/drawing/2014/main" id="{EE67444D-1484-48BC-B2DA-74735535BEA5}"/>
              </a:ext>
            </a:extLst>
          </p:cNvPr>
          <p:cNvPicPr>
            <a:picLocks noChangeAspect="1"/>
          </p:cNvPicPr>
          <p:nvPr/>
        </p:nvPicPr>
        <p:blipFill>
          <a:blip r:embed="rId4"/>
          <a:stretch>
            <a:fillRect/>
          </a:stretch>
        </p:blipFill>
        <p:spPr>
          <a:xfrm>
            <a:off x="4489504" y="5619567"/>
            <a:ext cx="2992965" cy="2992965"/>
          </a:xfrm>
          <a:prstGeom prst="rect">
            <a:avLst/>
          </a:prstGeom>
        </p:spPr>
      </p:pic>
      <p:sp>
        <p:nvSpPr>
          <p:cNvPr id="11" name="Rectangle: Rounded Corners 10">
            <a:extLst>
              <a:ext uri="{FF2B5EF4-FFF2-40B4-BE49-F238E27FC236}">
                <a16:creationId xmlns:a16="http://schemas.microsoft.com/office/drawing/2014/main" id="{CC6743E1-BF7E-4190-8A8B-A87629CD3D0E}"/>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The colours represent </a:t>
            </a:r>
            <a:r>
              <a:rPr lang="en-GB" sz="1200" dirty="0">
                <a:solidFill>
                  <a:srgbClr val="0070C0"/>
                </a:solidFill>
              </a:rPr>
              <a:t>advantages</a:t>
            </a:r>
            <a:r>
              <a:rPr lang="en-GB" sz="1200" dirty="0"/>
              <a:t> and </a:t>
            </a:r>
            <a:r>
              <a:rPr lang="en-GB" sz="1200" dirty="0">
                <a:solidFill>
                  <a:srgbClr val="FF0000"/>
                </a:solidFill>
              </a:rPr>
              <a:t>disadvantages</a:t>
            </a:r>
            <a:r>
              <a:rPr lang="en-GB" sz="1200" dirty="0"/>
              <a:t>.</a:t>
            </a:r>
          </a:p>
        </p:txBody>
      </p:sp>
      <p:pic>
        <p:nvPicPr>
          <p:cNvPr id="13" name="Picture 12" descr="A picture containing bag&#10;&#10;Description automatically generated">
            <a:extLst>
              <a:ext uri="{FF2B5EF4-FFF2-40B4-BE49-F238E27FC236}">
                <a16:creationId xmlns:a16="http://schemas.microsoft.com/office/drawing/2014/main" id="{57F44745-907B-4F97-8AA9-A5FCADA6C1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750" y="5742516"/>
            <a:ext cx="3238500" cy="2571750"/>
          </a:xfrm>
          <a:prstGeom prst="rect">
            <a:avLst/>
          </a:prstGeom>
        </p:spPr>
      </p:pic>
      <p:pic>
        <p:nvPicPr>
          <p:cNvPr id="15" name="Picture 14" descr="A close up of a pencil&#10;&#10;Description automatically generated">
            <a:extLst>
              <a:ext uri="{FF2B5EF4-FFF2-40B4-BE49-F238E27FC236}">
                <a16:creationId xmlns:a16="http://schemas.microsoft.com/office/drawing/2014/main" id="{97D9731F-EC8A-45DB-9679-F6491FBC1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886" y="2977985"/>
            <a:ext cx="2162965" cy="2162965"/>
          </a:xfrm>
          <a:prstGeom prst="rect">
            <a:avLst/>
          </a:prstGeom>
        </p:spPr>
      </p:pic>
      <p:pic>
        <p:nvPicPr>
          <p:cNvPr id="20" name="Picture 19">
            <a:extLst>
              <a:ext uri="{FF2B5EF4-FFF2-40B4-BE49-F238E27FC236}">
                <a16:creationId xmlns:a16="http://schemas.microsoft.com/office/drawing/2014/main" id="{D4343E6B-BAEB-42E3-B9CA-BA8502843CF5}"/>
              </a:ext>
            </a:extLst>
          </p:cNvPr>
          <p:cNvPicPr>
            <a:picLocks noChangeAspect="1"/>
          </p:cNvPicPr>
          <p:nvPr/>
        </p:nvPicPr>
        <p:blipFill>
          <a:blip r:embed="rId6"/>
          <a:stretch>
            <a:fillRect/>
          </a:stretch>
        </p:blipFill>
        <p:spPr>
          <a:xfrm>
            <a:off x="5402792" y="1938080"/>
            <a:ext cx="5200955" cy="2925537"/>
          </a:xfrm>
          <a:prstGeom prst="rect">
            <a:avLst/>
          </a:prstGeom>
        </p:spPr>
      </p:pic>
      <p:pic>
        <p:nvPicPr>
          <p:cNvPr id="21" name="Picture 20">
            <a:extLst>
              <a:ext uri="{FF2B5EF4-FFF2-40B4-BE49-F238E27FC236}">
                <a16:creationId xmlns:a16="http://schemas.microsoft.com/office/drawing/2014/main" id="{211954C2-5710-4C6F-BE27-A1C3AB616E91}"/>
              </a:ext>
            </a:extLst>
          </p:cNvPr>
          <p:cNvPicPr>
            <a:picLocks noChangeAspect="1"/>
          </p:cNvPicPr>
          <p:nvPr/>
        </p:nvPicPr>
        <p:blipFill>
          <a:blip r:embed="rId7"/>
          <a:stretch>
            <a:fillRect/>
          </a:stretch>
        </p:blipFill>
        <p:spPr>
          <a:xfrm>
            <a:off x="5034013" y="3174395"/>
            <a:ext cx="2629513" cy="2629513"/>
          </a:xfrm>
          <a:prstGeom prst="rect">
            <a:avLst/>
          </a:prstGeom>
        </p:spPr>
      </p:pic>
    </p:spTree>
    <p:extLst>
      <p:ext uri="{BB962C8B-B14F-4D97-AF65-F5344CB8AC3E}">
        <p14:creationId xmlns:p14="http://schemas.microsoft.com/office/powerpoint/2010/main" val="2558905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Spec</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spcBef>
                <a:spcPts val="0"/>
              </a:spcBef>
              <a:spcAft>
                <a:spcPts val="0"/>
              </a:spcAft>
            </a:pPr>
            <a:endParaRPr lang="en-GB" sz="1200" dirty="0"/>
          </a:p>
        </p:txBody>
      </p:sp>
      <p:pic>
        <p:nvPicPr>
          <p:cNvPr id="4" name="Picture 2" descr="A screenshot of a cell phone&#10;&#10;Description generated with very high confidence">
            <a:extLst>
              <a:ext uri="{FF2B5EF4-FFF2-40B4-BE49-F238E27FC236}">
                <a16:creationId xmlns:a16="http://schemas.microsoft.com/office/drawing/2014/main" id="{95D115FC-2200-4EB6-82B9-ABEA8856F39D}"/>
              </a:ext>
            </a:extLst>
          </p:cNvPr>
          <p:cNvPicPr>
            <a:picLocks noChangeAspect="1"/>
          </p:cNvPicPr>
          <p:nvPr/>
        </p:nvPicPr>
        <p:blipFill>
          <a:blip r:embed="rId2"/>
          <a:stretch>
            <a:fillRect/>
          </a:stretch>
        </p:blipFill>
        <p:spPr>
          <a:xfrm>
            <a:off x="1135216" y="2134612"/>
            <a:ext cx="9792979" cy="61237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60BFD3B-45FE-4A73-8925-D351DDE2C37F}"/>
              </a:ext>
            </a:extLst>
          </p:cNvPr>
          <p:cNvSpPr txBox="1"/>
          <p:nvPr/>
        </p:nvSpPr>
        <p:spPr>
          <a:xfrm>
            <a:off x="133814" y="6261619"/>
            <a:ext cx="6155473" cy="1754326"/>
          </a:xfrm>
          <a:prstGeom prst="rect">
            <a:avLst/>
          </a:prstGeom>
          <a:noFill/>
        </p:spPr>
        <p:txBody>
          <a:bodyPr wrap="square" rtlCol="0">
            <a:spAutoFit/>
          </a:bodyPr>
          <a:lstStyle/>
          <a:p>
            <a:r>
              <a:rPr lang="en-GB" dirty="0">
                <a:solidFill>
                  <a:srgbClr val="FF0000"/>
                </a:solidFill>
              </a:rPr>
              <a:t>Needs of users</a:t>
            </a:r>
          </a:p>
          <a:p>
            <a:r>
              <a:rPr lang="en-GB" dirty="0">
                <a:solidFill>
                  <a:srgbClr val="FF0000"/>
                </a:solidFill>
              </a:rPr>
              <a:t>Research users</a:t>
            </a:r>
          </a:p>
          <a:p>
            <a:r>
              <a:rPr lang="en-GB" dirty="0">
                <a:solidFill>
                  <a:srgbClr val="FF0000"/>
                </a:solidFill>
              </a:rPr>
              <a:t>Outline design (FIND A NEED)</a:t>
            </a:r>
          </a:p>
          <a:p>
            <a:r>
              <a:rPr lang="en-GB" dirty="0">
                <a:solidFill>
                  <a:srgbClr val="FF0000"/>
                </a:solidFill>
              </a:rPr>
              <a:t>Investigate existing products</a:t>
            </a:r>
          </a:p>
          <a:p>
            <a:r>
              <a:rPr lang="en-GB" dirty="0">
                <a:solidFill>
                  <a:srgbClr val="FF0000"/>
                </a:solidFill>
              </a:rPr>
              <a:t>Other researches for design specification</a:t>
            </a:r>
          </a:p>
          <a:p>
            <a:endParaRPr lang="en-GB" dirty="0">
              <a:solidFill>
                <a:srgbClr val="FF0000"/>
              </a:solidFill>
            </a:endParaRPr>
          </a:p>
        </p:txBody>
      </p:sp>
    </p:spTree>
    <p:extLst>
      <p:ext uri="{BB962C8B-B14F-4D97-AF65-F5344CB8AC3E}">
        <p14:creationId xmlns:p14="http://schemas.microsoft.com/office/powerpoint/2010/main" val="1811471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a:t>
            </a: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a:t>
            </a: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FF0000"/>
                </a:solidFill>
                <a:latin typeface="Arial" panose="020B0604020202020204" pitchFamily="34" charset="0"/>
                <a:cs typeface="Arial" panose="020B0604020202020204" pitchFamily="34" charset="0"/>
              </a:rPr>
              <a:t>No attributes that suggests the product to be aesthetic</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a:t>
            </a:r>
            <a:r>
              <a:rPr lang="en-GB" sz="1200" b="1" dirty="0">
                <a:solidFill>
                  <a:srgbClr val="FF0000"/>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These products are limited to one or two people when playing with it. Therefore, it doesn’t satisfy our user needs for a interactive playground equipment</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The metal bits can be reused. The product lasts long(a lifetime). The wood can be recycled or recovered as fuel/</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solidFill>
                  <a:srgbClr val="0070C0"/>
                </a:solidFill>
                <a:latin typeface="Arial" panose="020B0604020202020204" pitchFamily="34" charset="0"/>
                <a:cs typeface="Arial" panose="020B0604020202020204" pitchFamily="34" charset="0"/>
              </a:rPr>
              <a:t>Available in different sizes. </a:t>
            </a:r>
            <a:r>
              <a:rPr lang="en-GB" sz="1200" dirty="0">
                <a:latin typeface="Arial" panose="020B0604020202020204" pitchFamily="34" charset="0"/>
                <a:cs typeface="Arial" panose="020B0604020202020204" pitchFamily="34" charset="0"/>
              </a:rPr>
              <a:t>Normally a meter wide and a meter high</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0070C0"/>
                </a:solidFill>
                <a:latin typeface="Arial" panose="020B0604020202020204" pitchFamily="34" charset="0"/>
                <a:cs typeface="Arial" panose="020B0604020202020204" pitchFamily="34" charset="0"/>
              </a:rPr>
              <a:t>Most of the time it would be safe unless kids aren’t looking where they are headed and crashes. Rounded edges to protect children against bumps</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They can play tic-tac-toe with it.(have fun with gears or play connect-4)</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solidFill>
                  <a:srgbClr val="0070C0"/>
                </a:solidFill>
                <a:latin typeface="Arial" panose="020B0604020202020204" pitchFamily="34" charset="0"/>
                <a:cs typeface="Arial" panose="020B0604020202020204" pitchFamily="34" charset="0"/>
              </a:rPr>
              <a:t>Reasonably easy. Drill holes on the rods and attach the panel</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latin typeface="Arial" panose="020B0604020202020204" pitchFamily="34" charset="0"/>
                <a:cs typeface="Arial" panose="020B0604020202020204" pitchFamily="34" charset="0"/>
              </a:rPr>
              <a:t>The panel is usually made with plastic and the outer rods that fix the panel to the ground is metal or wood.</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(example)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238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Research</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spcBef>
                <a:spcPts val="0"/>
              </a:spcBef>
              <a:spcAft>
                <a:spcPts val="0"/>
              </a:spcAft>
              <a:buNone/>
            </a:pPr>
            <a:r>
              <a:rPr lang="en-GB" sz="1200" b="1" dirty="0">
                <a:latin typeface="Arial" panose="020B0604020202020204" pitchFamily="34" charset="0"/>
                <a:cs typeface="Arial" panose="020B0604020202020204" pitchFamily="34" charset="0"/>
              </a:rPr>
              <a:t>Ideas I could use.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a:t>
            </a: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a:t>
            </a: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a:t>
            </a:r>
          </a:p>
        </p:txBody>
      </p:sp>
      <p:sp>
        <p:nvSpPr>
          <p:cNvPr id="8" name="Rectangle: Rounded Corners 7">
            <a:extLst>
              <a:ext uri="{FF2B5EF4-FFF2-40B4-BE49-F238E27FC236}">
                <a16:creationId xmlns:a16="http://schemas.microsoft.com/office/drawing/2014/main" id="{2A2C3C69-4EA0-4E35-8C23-652C06E3E743}"/>
              </a:ext>
            </a:extLst>
          </p:cNvPr>
          <p:cNvSpPr/>
          <p:nvPr/>
        </p:nvSpPr>
        <p:spPr>
          <a:xfrm>
            <a:off x="7482469" y="669073"/>
            <a:ext cx="4019767" cy="835452"/>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The colours represent </a:t>
            </a:r>
            <a:r>
              <a:rPr lang="en-GB" sz="1200" dirty="0">
                <a:solidFill>
                  <a:srgbClr val="0070C0"/>
                </a:solidFill>
              </a:rPr>
              <a:t>advantages</a:t>
            </a:r>
            <a:r>
              <a:rPr lang="en-GB" sz="1200" dirty="0"/>
              <a:t> and </a:t>
            </a:r>
            <a:r>
              <a:rPr lang="en-GB" sz="1200" dirty="0">
                <a:solidFill>
                  <a:srgbClr val="FF0000"/>
                </a:solidFill>
              </a:rPr>
              <a:t>disadvantages</a:t>
            </a:r>
            <a:r>
              <a:rPr lang="en-GB" sz="1200" dirty="0"/>
              <a:t>.</a:t>
            </a:r>
          </a:p>
        </p:txBody>
      </p:sp>
    </p:spTree>
    <p:extLst>
      <p:ext uri="{BB962C8B-B14F-4D97-AF65-F5344CB8AC3E}">
        <p14:creationId xmlns:p14="http://schemas.microsoft.com/office/powerpoint/2010/main" val="4266001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 </a:t>
            </a: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a:t>
            </a: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Aesthetics: </a:t>
            </a:r>
            <a:r>
              <a:rPr lang="en-GB" sz="1200" dirty="0">
                <a:solidFill>
                  <a:srgbClr val="FF0000"/>
                </a:solidFill>
                <a:latin typeface="Arial" panose="020B0604020202020204" pitchFamily="34" charset="0"/>
                <a:cs typeface="Arial" panose="020B0604020202020204" pitchFamily="34" charset="0"/>
              </a:rPr>
              <a:t>No attributes that suggests the product to be aesthetic</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Consumer:</a:t>
            </a:r>
            <a:r>
              <a:rPr lang="en-GB" sz="1200" b="1" dirty="0">
                <a:solidFill>
                  <a:srgbClr val="FF0000"/>
                </a:solidFill>
                <a:latin typeface="Arial" panose="020B0604020202020204" pitchFamily="34" charset="0"/>
                <a:cs typeface="Arial" panose="020B0604020202020204" pitchFamily="34" charset="0"/>
              </a:rPr>
              <a:t> </a:t>
            </a:r>
            <a:r>
              <a:rPr lang="en-GB" sz="1200" dirty="0">
                <a:solidFill>
                  <a:srgbClr val="FF0000"/>
                </a:solidFill>
                <a:latin typeface="Arial" panose="020B0604020202020204" pitchFamily="34" charset="0"/>
                <a:cs typeface="Arial" panose="020B0604020202020204" pitchFamily="34" charset="0"/>
              </a:rPr>
              <a:t>These products are limited to one or two people when playing with it. Therefore, it doesn’t satisfy our user needs for a interactive playground equipment</a:t>
            </a:r>
          </a:p>
          <a:p>
            <a:pPr marL="0" indent="0">
              <a:spcBef>
                <a:spcPts val="0"/>
              </a:spcBef>
              <a:spcAft>
                <a:spcPts val="0"/>
              </a:spcAft>
              <a:buNone/>
            </a:pPr>
            <a:endParaRPr lang="en-GB" sz="1200" dirty="0">
              <a:solidFill>
                <a:srgbClr val="FF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Environment &amp; Sustainability: </a:t>
            </a:r>
            <a:r>
              <a:rPr lang="en-GB" sz="1200" dirty="0">
                <a:solidFill>
                  <a:srgbClr val="0070C0"/>
                </a:solidFill>
                <a:latin typeface="Arial" panose="020B0604020202020204" pitchFamily="34" charset="0"/>
                <a:cs typeface="Arial" panose="020B0604020202020204" pitchFamily="34" charset="0"/>
              </a:rPr>
              <a:t>The metal bits can be reused. The product lasts long(a lifetime). The wood can be recycled or recovered as fuel/</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Size: </a:t>
            </a:r>
            <a:r>
              <a:rPr lang="en-GB" sz="1200" dirty="0">
                <a:solidFill>
                  <a:srgbClr val="0070C0"/>
                </a:solidFill>
                <a:latin typeface="Arial" panose="020B0604020202020204" pitchFamily="34" charset="0"/>
                <a:cs typeface="Arial" panose="020B0604020202020204" pitchFamily="34" charset="0"/>
              </a:rPr>
              <a:t>Available in different sizes. </a:t>
            </a:r>
            <a:r>
              <a:rPr lang="en-GB" sz="1200" dirty="0">
                <a:latin typeface="Arial" panose="020B0604020202020204" pitchFamily="34" charset="0"/>
                <a:cs typeface="Arial" panose="020B0604020202020204" pitchFamily="34" charset="0"/>
              </a:rPr>
              <a:t>Normally a meter wide and a meter high</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Safety: </a:t>
            </a:r>
            <a:r>
              <a:rPr lang="en-GB" sz="1200" dirty="0">
                <a:solidFill>
                  <a:srgbClr val="0070C0"/>
                </a:solidFill>
                <a:latin typeface="Arial" panose="020B0604020202020204" pitchFamily="34" charset="0"/>
                <a:cs typeface="Arial" panose="020B0604020202020204" pitchFamily="34" charset="0"/>
              </a:rPr>
              <a:t>Most of the time it would be safe unless kids aren’t looking where they are headed and crashes. Rounded edges to protect children against bumps</a:t>
            </a:r>
          </a:p>
          <a:p>
            <a:pPr marL="0" indent="0">
              <a:spcBef>
                <a:spcPts val="0"/>
              </a:spcBef>
              <a:spcAft>
                <a:spcPts val="0"/>
              </a:spcAft>
              <a:buNone/>
            </a:pPr>
            <a:endParaRPr lang="en-GB" sz="1200" dirty="0">
              <a:solidFill>
                <a:srgbClr val="0070C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Function: </a:t>
            </a:r>
            <a:r>
              <a:rPr lang="en-GB" sz="1200" dirty="0">
                <a:latin typeface="Arial" panose="020B0604020202020204" pitchFamily="34" charset="0"/>
                <a:cs typeface="Arial" panose="020B0604020202020204" pitchFamily="34" charset="0"/>
              </a:rPr>
              <a:t>They can play tic-tac-toe with it.(have fun with gears or play connect-4)</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Manufacture: </a:t>
            </a:r>
            <a:r>
              <a:rPr lang="en-GB" sz="1200" dirty="0">
                <a:solidFill>
                  <a:srgbClr val="0070C0"/>
                </a:solidFill>
                <a:latin typeface="Arial" panose="020B0604020202020204" pitchFamily="34" charset="0"/>
                <a:cs typeface="Arial" panose="020B0604020202020204" pitchFamily="34" charset="0"/>
              </a:rPr>
              <a:t>Reasonably easy. Drill holes on the rods and attach the panel</a:t>
            </a: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Materials: </a:t>
            </a:r>
            <a:r>
              <a:rPr lang="en-GB" sz="1200" dirty="0">
                <a:latin typeface="Arial" panose="020B0604020202020204" pitchFamily="34" charset="0"/>
                <a:cs typeface="Arial" panose="020B0604020202020204" pitchFamily="34" charset="0"/>
              </a:rPr>
              <a:t>The panel is usually made with plastic and the outer rods that fix the panel to the ground is metal or wood.</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(example)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a:spcBef>
                <a:spcPts val="0"/>
              </a:spcBef>
              <a:spcAft>
                <a:spcPts val="0"/>
              </a:spcAft>
            </a:pP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7576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spcBef>
                <a:spcPts val="0"/>
              </a:spcBef>
              <a:spcAft>
                <a:spcPts val="0"/>
              </a:spcAft>
            </a:pP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6684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spcBef>
                <a:spcPts val="0"/>
              </a:spcBef>
              <a:spcAft>
                <a:spcPts val="0"/>
              </a:spcAft>
            </a:pP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4822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Introduction</a:t>
            </a:r>
          </a:p>
        </p:txBody>
      </p:sp>
      <p:pic>
        <p:nvPicPr>
          <p:cNvPr id="10" name="Picture 9" descr="An empty parking lot in front of a building&#10;&#10;Description automatically generated">
            <a:extLst>
              <a:ext uri="{FF2B5EF4-FFF2-40B4-BE49-F238E27FC236}">
                <a16:creationId xmlns:a16="http://schemas.microsoft.com/office/drawing/2014/main" id="{66823CF7-A6AF-49A7-9AC9-0FD43ED66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696" y="1657977"/>
            <a:ext cx="2514166" cy="1678206"/>
          </a:xfrm>
          <a:prstGeom prst="rect">
            <a:avLst/>
          </a:prstGeom>
        </p:spPr>
      </p:pic>
      <p:pic>
        <p:nvPicPr>
          <p:cNvPr id="12" name="Picture 11" descr="A dining room table&#10;&#10;Description automatically generated">
            <a:extLst>
              <a:ext uri="{FF2B5EF4-FFF2-40B4-BE49-F238E27FC236}">
                <a16:creationId xmlns:a16="http://schemas.microsoft.com/office/drawing/2014/main" id="{5441673C-86A9-4A50-8C58-5172EC55E9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5247" y="6811139"/>
            <a:ext cx="2514165" cy="1674473"/>
          </a:xfrm>
          <a:prstGeom prst="rect">
            <a:avLst/>
          </a:prstGeom>
        </p:spPr>
      </p:pic>
      <p:pic>
        <p:nvPicPr>
          <p:cNvPr id="14" name="Picture 13" descr="A picture containing person, indoor, child, animal&#10;&#10;Description automatically generated">
            <a:extLst>
              <a:ext uri="{FF2B5EF4-FFF2-40B4-BE49-F238E27FC236}">
                <a16:creationId xmlns:a16="http://schemas.microsoft.com/office/drawing/2014/main" id="{D0728883-80C7-4B79-AA81-A1413496A8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69" y="6146515"/>
            <a:ext cx="2608554" cy="1773001"/>
          </a:xfrm>
          <a:prstGeom prst="rect">
            <a:avLst/>
          </a:prstGeom>
        </p:spPr>
      </p:pic>
      <p:pic>
        <p:nvPicPr>
          <p:cNvPr id="16" name="Picture 15" descr="A car parked in front of a building&#10;&#10;Description automatically generated">
            <a:extLst>
              <a:ext uri="{FF2B5EF4-FFF2-40B4-BE49-F238E27FC236}">
                <a16:creationId xmlns:a16="http://schemas.microsoft.com/office/drawing/2014/main" id="{9D2E7144-FB51-49AB-9C59-5DAD8B75E7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669" y="1863225"/>
            <a:ext cx="2683347" cy="1514624"/>
          </a:xfrm>
          <a:prstGeom prst="rect">
            <a:avLst/>
          </a:prstGeom>
        </p:spPr>
      </p:pic>
      <p:pic>
        <p:nvPicPr>
          <p:cNvPr id="18" name="Picture 17" descr="A picture containing red&#10;&#10;Description automatically generated">
            <a:extLst>
              <a:ext uri="{FF2B5EF4-FFF2-40B4-BE49-F238E27FC236}">
                <a16:creationId xmlns:a16="http://schemas.microsoft.com/office/drawing/2014/main" id="{C4AA54B6-8B18-42D7-8B1B-0ABC3BDEDC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6728577" y="6964544"/>
            <a:ext cx="2120767" cy="1590576"/>
          </a:xfrm>
          <a:prstGeom prst="rect">
            <a:avLst/>
          </a:prstGeom>
        </p:spPr>
      </p:pic>
      <p:pic>
        <p:nvPicPr>
          <p:cNvPr id="20" name="Picture 19" descr="A view of a building&#10;&#10;Description automatically generated">
            <a:extLst>
              <a:ext uri="{FF2B5EF4-FFF2-40B4-BE49-F238E27FC236}">
                <a16:creationId xmlns:a16="http://schemas.microsoft.com/office/drawing/2014/main" id="{039CB01F-6256-4BCE-A3B6-AC7C8ABC2B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351916" y="6948939"/>
            <a:ext cx="2120770" cy="1590577"/>
          </a:xfrm>
          <a:prstGeom prst="rect">
            <a:avLst/>
          </a:prstGeom>
        </p:spPr>
      </p:pic>
      <p:sp>
        <p:nvSpPr>
          <p:cNvPr id="21" name="Rectangle: Rounded Corners 20">
            <a:extLst>
              <a:ext uri="{FF2B5EF4-FFF2-40B4-BE49-F238E27FC236}">
                <a16:creationId xmlns:a16="http://schemas.microsoft.com/office/drawing/2014/main" id="{E2DCE166-4C2E-4DC8-B70B-CD26B15E3780}"/>
              </a:ext>
            </a:extLst>
          </p:cNvPr>
          <p:cNvSpPr/>
          <p:nvPr/>
        </p:nvSpPr>
        <p:spPr>
          <a:xfrm>
            <a:off x="4002314" y="3377850"/>
            <a:ext cx="3030611" cy="43969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Schools (Brighton College Abu Dhabi)</a:t>
            </a:r>
          </a:p>
        </p:txBody>
      </p:sp>
      <p:sp>
        <p:nvSpPr>
          <p:cNvPr id="22" name="Rectangle: Rounded Corners 21">
            <a:extLst>
              <a:ext uri="{FF2B5EF4-FFF2-40B4-BE49-F238E27FC236}">
                <a16:creationId xmlns:a16="http://schemas.microsoft.com/office/drawing/2014/main" id="{8B14C8C3-9933-4505-81E4-B08403D49E23}"/>
              </a:ext>
            </a:extLst>
          </p:cNvPr>
          <p:cNvSpPr/>
          <p:nvPr/>
        </p:nvSpPr>
        <p:spPr>
          <a:xfrm>
            <a:off x="3309210" y="4832844"/>
            <a:ext cx="889264"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Where</a:t>
            </a:r>
          </a:p>
        </p:txBody>
      </p:sp>
      <p:sp>
        <p:nvSpPr>
          <p:cNvPr id="25" name="Rectangle: Rounded Corners 24">
            <a:extLst>
              <a:ext uri="{FF2B5EF4-FFF2-40B4-BE49-F238E27FC236}">
                <a16:creationId xmlns:a16="http://schemas.microsoft.com/office/drawing/2014/main" id="{56A13796-C99F-4860-9B42-C03A013FA750}"/>
              </a:ext>
            </a:extLst>
          </p:cNvPr>
          <p:cNvSpPr/>
          <p:nvPr/>
        </p:nvSpPr>
        <p:spPr>
          <a:xfrm>
            <a:off x="1337808" y="7952969"/>
            <a:ext cx="943753" cy="38334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Museums</a:t>
            </a:r>
          </a:p>
        </p:txBody>
      </p:sp>
      <p:sp>
        <p:nvSpPr>
          <p:cNvPr id="28" name="Rectangle: Rounded Corners 27">
            <a:extLst>
              <a:ext uri="{FF2B5EF4-FFF2-40B4-BE49-F238E27FC236}">
                <a16:creationId xmlns:a16="http://schemas.microsoft.com/office/drawing/2014/main" id="{8D89A3E2-494B-44C9-85E6-373E20B6E590}"/>
              </a:ext>
            </a:extLst>
          </p:cNvPr>
          <p:cNvSpPr/>
          <p:nvPr/>
        </p:nvSpPr>
        <p:spPr>
          <a:xfrm>
            <a:off x="4655634" y="4309543"/>
            <a:ext cx="2907556" cy="523300"/>
          </a:xfrm>
          <a:prstGeom prst="roundRect">
            <a:avLst/>
          </a:prstGeom>
          <a:solidFill>
            <a:schemeClr val="accent1">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How can products be used to increase our awareness of climate emergency?</a:t>
            </a:r>
          </a:p>
        </p:txBody>
      </p:sp>
      <p:sp>
        <p:nvSpPr>
          <p:cNvPr id="29" name="Rectangle: Rounded Corners 28">
            <a:extLst>
              <a:ext uri="{FF2B5EF4-FFF2-40B4-BE49-F238E27FC236}">
                <a16:creationId xmlns:a16="http://schemas.microsoft.com/office/drawing/2014/main" id="{73954FDA-D031-4E90-9676-0FCD13E5D2FF}"/>
              </a:ext>
            </a:extLst>
          </p:cNvPr>
          <p:cNvSpPr/>
          <p:nvPr/>
        </p:nvSpPr>
        <p:spPr>
          <a:xfrm>
            <a:off x="7788960" y="3004210"/>
            <a:ext cx="963839"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What</a:t>
            </a:r>
          </a:p>
        </p:txBody>
      </p:sp>
      <p:sp>
        <p:nvSpPr>
          <p:cNvPr id="30" name="Rectangle: Rounded Corners 29">
            <a:extLst>
              <a:ext uri="{FF2B5EF4-FFF2-40B4-BE49-F238E27FC236}">
                <a16:creationId xmlns:a16="http://schemas.microsoft.com/office/drawing/2014/main" id="{3FA3D611-8F86-4D55-BEE2-B3E32270DC00}"/>
              </a:ext>
            </a:extLst>
          </p:cNvPr>
          <p:cNvSpPr/>
          <p:nvPr/>
        </p:nvSpPr>
        <p:spPr>
          <a:xfrm>
            <a:off x="6863862" y="1427050"/>
            <a:ext cx="1720387" cy="710546"/>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A product for acclimate emergency advocate</a:t>
            </a:r>
          </a:p>
        </p:txBody>
      </p:sp>
      <p:sp>
        <p:nvSpPr>
          <p:cNvPr id="31" name="Rectangle: Rounded Corners 30">
            <a:extLst>
              <a:ext uri="{FF2B5EF4-FFF2-40B4-BE49-F238E27FC236}">
                <a16:creationId xmlns:a16="http://schemas.microsoft.com/office/drawing/2014/main" id="{CE69D55C-5E69-48ED-A8F9-1CC979117D24}"/>
              </a:ext>
            </a:extLst>
          </p:cNvPr>
          <p:cNvSpPr/>
          <p:nvPr/>
        </p:nvSpPr>
        <p:spPr>
          <a:xfrm>
            <a:off x="1062724" y="3416101"/>
            <a:ext cx="1553874" cy="40144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Malls (Al Seef mall)</a:t>
            </a:r>
          </a:p>
        </p:txBody>
      </p:sp>
      <p:sp>
        <p:nvSpPr>
          <p:cNvPr id="32" name="Rectangle: Rounded Corners 31">
            <a:extLst>
              <a:ext uri="{FF2B5EF4-FFF2-40B4-BE49-F238E27FC236}">
                <a16:creationId xmlns:a16="http://schemas.microsoft.com/office/drawing/2014/main" id="{EB48FB68-E4B3-45A5-A259-230984C4ECC5}"/>
              </a:ext>
            </a:extLst>
          </p:cNvPr>
          <p:cNvSpPr/>
          <p:nvPr/>
        </p:nvSpPr>
        <p:spPr>
          <a:xfrm>
            <a:off x="4297373" y="8507469"/>
            <a:ext cx="1012680" cy="368217"/>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In homes</a:t>
            </a:r>
          </a:p>
        </p:txBody>
      </p:sp>
      <p:sp>
        <p:nvSpPr>
          <p:cNvPr id="33" name="Rectangle: Rounded Corners 32">
            <a:extLst>
              <a:ext uri="{FF2B5EF4-FFF2-40B4-BE49-F238E27FC236}">
                <a16:creationId xmlns:a16="http://schemas.microsoft.com/office/drawing/2014/main" id="{3AB88314-E1CD-4D38-A96F-EB32AC4776C7}"/>
              </a:ext>
            </a:extLst>
          </p:cNvPr>
          <p:cNvSpPr/>
          <p:nvPr/>
        </p:nvSpPr>
        <p:spPr>
          <a:xfrm>
            <a:off x="7332144" y="8875686"/>
            <a:ext cx="2569735" cy="426897"/>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Exhibitions (Dubai design festival)</a:t>
            </a:r>
          </a:p>
        </p:txBody>
      </p:sp>
      <p:sp>
        <p:nvSpPr>
          <p:cNvPr id="34" name="Rectangle: Rounded Corners 33">
            <a:extLst>
              <a:ext uri="{FF2B5EF4-FFF2-40B4-BE49-F238E27FC236}">
                <a16:creationId xmlns:a16="http://schemas.microsoft.com/office/drawing/2014/main" id="{1FE3CF44-0B0E-46BF-A5F3-495EE448E407}"/>
              </a:ext>
            </a:extLst>
          </p:cNvPr>
          <p:cNvSpPr/>
          <p:nvPr/>
        </p:nvSpPr>
        <p:spPr>
          <a:xfrm>
            <a:off x="8840244" y="1548907"/>
            <a:ext cx="778098" cy="401443"/>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Toys</a:t>
            </a:r>
          </a:p>
        </p:txBody>
      </p:sp>
      <p:sp>
        <p:nvSpPr>
          <p:cNvPr id="35" name="Rectangle: Rounded Corners 34">
            <a:extLst>
              <a:ext uri="{FF2B5EF4-FFF2-40B4-BE49-F238E27FC236}">
                <a16:creationId xmlns:a16="http://schemas.microsoft.com/office/drawing/2014/main" id="{2202B19C-3DE9-43DF-BD88-B0A71D521ABA}"/>
              </a:ext>
            </a:extLst>
          </p:cNvPr>
          <p:cNvSpPr/>
          <p:nvPr/>
        </p:nvSpPr>
        <p:spPr>
          <a:xfrm>
            <a:off x="10483885" y="2602767"/>
            <a:ext cx="778098" cy="401443"/>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Models</a:t>
            </a:r>
          </a:p>
        </p:txBody>
      </p:sp>
      <p:sp>
        <p:nvSpPr>
          <p:cNvPr id="36" name="Rectangle: Rounded Corners 35">
            <a:extLst>
              <a:ext uri="{FF2B5EF4-FFF2-40B4-BE49-F238E27FC236}">
                <a16:creationId xmlns:a16="http://schemas.microsoft.com/office/drawing/2014/main" id="{CFAE8E49-5033-4E26-9CE3-0CA7779A1083}"/>
              </a:ext>
            </a:extLst>
          </p:cNvPr>
          <p:cNvSpPr/>
          <p:nvPr/>
        </p:nvSpPr>
        <p:spPr>
          <a:xfrm>
            <a:off x="9128138" y="3575152"/>
            <a:ext cx="1346424" cy="401443"/>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Everyday</a:t>
            </a:r>
            <a:r>
              <a:rPr lang="ko-KR" altLang="en-US" sz="1200" dirty="0"/>
              <a:t> </a:t>
            </a:r>
            <a:r>
              <a:rPr lang="en-GB" altLang="ko-KR" sz="1200" dirty="0"/>
              <a:t>Items</a:t>
            </a:r>
            <a:endParaRPr lang="en-GB" sz="1200" dirty="0"/>
          </a:p>
        </p:txBody>
      </p:sp>
      <p:sp>
        <p:nvSpPr>
          <p:cNvPr id="37" name="Rectangle: Rounded Corners 36">
            <a:extLst>
              <a:ext uri="{FF2B5EF4-FFF2-40B4-BE49-F238E27FC236}">
                <a16:creationId xmlns:a16="http://schemas.microsoft.com/office/drawing/2014/main" id="{D325A6F1-539D-46CC-BA66-19A8B682A062}"/>
              </a:ext>
            </a:extLst>
          </p:cNvPr>
          <p:cNvSpPr/>
          <p:nvPr/>
        </p:nvSpPr>
        <p:spPr>
          <a:xfrm>
            <a:off x="8037051" y="4954701"/>
            <a:ext cx="864505"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Who</a:t>
            </a:r>
          </a:p>
        </p:txBody>
      </p:sp>
      <p:sp>
        <p:nvSpPr>
          <p:cNvPr id="38" name="Rectangle: Rounded Corners 37">
            <a:extLst>
              <a:ext uri="{FF2B5EF4-FFF2-40B4-BE49-F238E27FC236}">
                <a16:creationId xmlns:a16="http://schemas.microsoft.com/office/drawing/2014/main" id="{D1D0B19A-8C9B-4CBF-8779-FE449F4592EF}"/>
              </a:ext>
            </a:extLst>
          </p:cNvPr>
          <p:cNvSpPr/>
          <p:nvPr/>
        </p:nvSpPr>
        <p:spPr>
          <a:xfrm>
            <a:off x="9865256" y="4418635"/>
            <a:ext cx="1346424" cy="5233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Adults</a:t>
            </a:r>
          </a:p>
        </p:txBody>
      </p:sp>
      <p:sp>
        <p:nvSpPr>
          <p:cNvPr id="39" name="Rectangle: Rounded Corners 38">
            <a:extLst>
              <a:ext uri="{FF2B5EF4-FFF2-40B4-BE49-F238E27FC236}">
                <a16:creationId xmlns:a16="http://schemas.microsoft.com/office/drawing/2014/main" id="{16410DFB-DC65-4A29-BA33-6B8126B0255F}"/>
              </a:ext>
            </a:extLst>
          </p:cNvPr>
          <p:cNvSpPr/>
          <p:nvPr/>
        </p:nvSpPr>
        <p:spPr>
          <a:xfrm>
            <a:off x="8124280" y="5766146"/>
            <a:ext cx="1346424" cy="5233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Students</a:t>
            </a:r>
          </a:p>
        </p:txBody>
      </p:sp>
      <p:sp>
        <p:nvSpPr>
          <p:cNvPr id="40" name="Rectangle: Rounded Corners 39">
            <a:extLst>
              <a:ext uri="{FF2B5EF4-FFF2-40B4-BE49-F238E27FC236}">
                <a16:creationId xmlns:a16="http://schemas.microsoft.com/office/drawing/2014/main" id="{48551E5A-605B-4914-B0C0-1996E86759F7}"/>
              </a:ext>
            </a:extLst>
          </p:cNvPr>
          <p:cNvSpPr/>
          <p:nvPr/>
        </p:nvSpPr>
        <p:spPr>
          <a:xfrm>
            <a:off x="10162490" y="5519314"/>
            <a:ext cx="755080" cy="3709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Both</a:t>
            </a:r>
          </a:p>
        </p:txBody>
      </p:sp>
      <p:cxnSp>
        <p:nvCxnSpPr>
          <p:cNvPr id="42" name="Connector: Elbow 41">
            <a:extLst>
              <a:ext uri="{FF2B5EF4-FFF2-40B4-BE49-F238E27FC236}">
                <a16:creationId xmlns:a16="http://schemas.microsoft.com/office/drawing/2014/main" id="{2935E188-1EC0-47AF-86BC-4F8816BB7AC3}"/>
              </a:ext>
            </a:extLst>
          </p:cNvPr>
          <p:cNvCxnSpPr>
            <a:cxnSpLocks/>
            <a:stCxn id="28" idx="1"/>
            <a:endCxn id="22" idx="3"/>
          </p:cNvCxnSpPr>
          <p:nvPr/>
        </p:nvCxnSpPr>
        <p:spPr>
          <a:xfrm rot="10800000" flipV="1">
            <a:off x="4198474" y="4571192"/>
            <a:ext cx="457160" cy="462373"/>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BFC2549D-ACCC-4719-9B06-8F6C20038C1E}"/>
              </a:ext>
            </a:extLst>
          </p:cNvPr>
          <p:cNvCxnSpPr>
            <a:cxnSpLocks/>
            <a:stCxn id="28" idx="3"/>
            <a:endCxn id="29" idx="2"/>
          </p:cNvCxnSpPr>
          <p:nvPr/>
        </p:nvCxnSpPr>
        <p:spPr>
          <a:xfrm flipV="1">
            <a:off x="7563190" y="3405653"/>
            <a:ext cx="707690" cy="1165540"/>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B7FD8F89-F651-494F-9AD0-7D0F2D0CA285}"/>
              </a:ext>
            </a:extLst>
          </p:cNvPr>
          <p:cNvCxnSpPr>
            <a:cxnSpLocks/>
            <a:stCxn id="28" idx="2"/>
            <a:endCxn id="37" idx="1"/>
          </p:cNvCxnSpPr>
          <p:nvPr/>
        </p:nvCxnSpPr>
        <p:spPr>
          <a:xfrm rot="16200000" flipH="1">
            <a:off x="6911941" y="4030313"/>
            <a:ext cx="322580" cy="1927639"/>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08198488-089D-4E4B-BD45-46135B434112}"/>
              </a:ext>
            </a:extLst>
          </p:cNvPr>
          <p:cNvCxnSpPr>
            <a:cxnSpLocks/>
            <a:stCxn id="22" idx="0"/>
            <a:endCxn id="31" idx="2"/>
          </p:cNvCxnSpPr>
          <p:nvPr/>
        </p:nvCxnSpPr>
        <p:spPr>
          <a:xfrm rot="16200000" flipV="1">
            <a:off x="2289103" y="3368104"/>
            <a:ext cx="1015299" cy="1914181"/>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BAC99E17-EAAA-4B83-A19B-F8808B597983}"/>
              </a:ext>
            </a:extLst>
          </p:cNvPr>
          <p:cNvCxnSpPr>
            <a:cxnSpLocks/>
            <a:stCxn id="22" idx="0"/>
            <a:endCxn id="21" idx="2"/>
          </p:cNvCxnSpPr>
          <p:nvPr/>
        </p:nvCxnSpPr>
        <p:spPr>
          <a:xfrm rot="5400000" flipH="1" flipV="1">
            <a:off x="4128082" y="3443306"/>
            <a:ext cx="1015298" cy="176377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96797AB6-AFB2-495E-8E79-37D0E002416D}"/>
              </a:ext>
            </a:extLst>
          </p:cNvPr>
          <p:cNvCxnSpPr>
            <a:cxnSpLocks/>
            <a:stCxn id="22" idx="1"/>
            <a:endCxn id="14" idx="0"/>
          </p:cNvCxnSpPr>
          <p:nvPr/>
        </p:nvCxnSpPr>
        <p:spPr>
          <a:xfrm rot="10800000" flipV="1">
            <a:off x="1824946" y="5033565"/>
            <a:ext cx="1484264" cy="1112949"/>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D8E8ABE-BAD5-4295-880E-04A1C82B09DA}"/>
              </a:ext>
            </a:extLst>
          </p:cNvPr>
          <p:cNvCxnSpPr>
            <a:cxnSpLocks/>
            <a:stCxn id="22" idx="2"/>
            <a:endCxn id="12" idx="0"/>
          </p:cNvCxnSpPr>
          <p:nvPr/>
        </p:nvCxnSpPr>
        <p:spPr>
          <a:xfrm rot="16200000" flipH="1">
            <a:off x="3514660" y="5473469"/>
            <a:ext cx="1576852" cy="109848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5C3E381F-1CBA-4B24-81DD-DE2FD79C04B4}"/>
              </a:ext>
            </a:extLst>
          </p:cNvPr>
          <p:cNvCxnSpPr>
            <a:cxnSpLocks/>
            <a:stCxn id="22" idx="2"/>
            <a:endCxn id="18" idx="1"/>
          </p:cNvCxnSpPr>
          <p:nvPr/>
        </p:nvCxnSpPr>
        <p:spPr>
          <a:xfrm rot="16200000" flipH="1">
            <a:off x="5038820" y="3949308"/>
            <a:ext cx="1465162" cy="4035119"/>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B9C90012-C5AB-4506-968D-2EDE04DDCED2}"/>
              </a:ext>
            </a:extLst>
          </p:cNvPr>
          <p:cNvCxnSpPr>
            <a:cxnSpLocks/>
            <a:stCxn id="37" idx="2"/>
            <a:endCxn id="39" idx="0"/>
          </p:cNvCxnSpPr>
          <p:nvPr/>
        </p:nvCxnSpPr>
        <p:spPr>
          <a:xfrm rot="16200000" flipH="1">
            <a:off x="8428397" y="5397051"/>
            <a:ext cx="410002" cy="32818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A5174F93-B2BD-4898-A507-8A2714D0D805}"/>
              </a:ext>
            </a:extLst>
          </p:cNvPr>
          <p:cNvCxnSpPr>
            <a:cxnSpLocks/>
            <a:stCxn id="37" idx="3"/>
            <a:endCxn id="40" idx="1"/>
          </p:cNvCxnSpPr>
          <p:nvPr/>
        </p:nvCxnSpPr>
        <p:spPr>
          <a:xfrm>
            <a:off x="8901556" y="5155423"/>
            <a:ext cx="1260934" cy="549341"/>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CAC628B0-FBFF-4715-AE44-832C03D2EA4C}"/>
              </a:ext>
            </a:extLst>
          </p:cNvPr>
          <p:cNvCxnSpPr>
            <a:cxnSpLocks/>
            <a:stCxn id="37" idx="0"/>
            <a:endCxn id="38" idx="1"/>
          </p:cNvCxnSpPr>
          <p:nvPr/>
        </p:nvCxnSpPr>
        <p:spPr>
          <a:xfrm rot="5400000" flipH="1" flipV="1">
            <a:off x="9030072" y="4119517"/>
            <a:ext cx="274416" cy="1395952"/>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0706F1A7-B822-40F3-8AE2-C9E5DDB6C5C7}"/>
              </a:ext>
            </a:extLst>
          </p:cNvPr>
          <p:cNvCxnSpPr>
            <a:cxnSpLocks/>
            <a:stCxn id="29" idx="0"/>
            <a:endCxn id="30" idx="2"/>
          </p:cNvCxnSpPr>
          <p:nvPr/>
        </p:nvCxnSpPr>
        <p:spPr>
          <a:xfrm rot="16200000" flipV="1">
            <a:off x="7564161" y="2297491"/>
            <a:ext cx="866614" cy="546824"/>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79180A59-65C9-4977-BAF8-D5B55FA4F42B}"/>
              </a:ext>
            </a:extLst>
          </p:cNvPr>
          <p:cNvCxnSpPr>
            <a:cxnSpLocks/>
            <a:stCxn id="29" idx="0"/>
            <a:endCxn id="34" idx="2"/>
          </p:cNvCxnSpPr>
          <p:nvPr/>
        </p:nvCxnSpPr>
        <p:spPr>
          <a:xfrm rot="5400000" flipH="1" flipV="1">
            <a:off x="8223156" y="1998074"/>
            <a:ext cx="1053860" cy="958413"/>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A2770F44-9871-4ABF-9ADE-720A0DC01C84}"/>
              </a:ext>
            </a:extLst>
          </p:cNvPr>
          <p:cNvCxnSpPr>
            <a:cxnSpLocks/>
            <a:stCxn id="29" idx="3"/>
            <a:endCxn id="35" idx="1"/>
          </p:cNvCxnSpPr>
          <p:nvPr/>
        </p:nvCxnSpPr>
        <p:spPr>
          <a:xfrm flipV="1">
            <a:off x="8752799" y="2803489"/>
            <a:ext cx="1731086" cy="401443"/>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944529E4-BECF-46BA-8C0D-BB96E5AF6649}"/>
              </a:ext>
            </a:extLst>
          </p:cNvPr>
          <p:cNvCxnSpPr>
            <a:cxnSpLocks/>
            <a:stCxn id="29" idx="3"/>
            <a:endCxn id="36" idx="0"/>
          </p:cNvCxnSpPr>
          <p:nvPr/>
        </p:nvCxnSpPr>
        <p:spPr>
          <a:xfrm>
            <a:off x="8752799" y="3204932"/>
            <a:ext cx="1048551" cy="370220"/>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5C3AF0F8-80A2-49E5-8E6A-CF3E41784672}"/>
              </a:ext>
            </a:extLst>
          </p:cNvPr>
          <p:cNvSpPr/>
          <p:nvPr/>
        </p:nvSpPr>
        <p:spPr>
          <a:xfrm>
            <a:off x="10085513" y="1936872"/>
            <a:ext cx="778098" cy="401443"/>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Gifts</a:t>
            </a:r>
          </a:p>
        </p:txBody>
      </p:sp>
      <p:cxnSp>
        <p:nvCxnSpPr>
          <p:cNvPr id="43" name="Connector: Elbow 42">
            <a:extLst>
              <a:ext uri="{FF2B5EF4-FFF2-40B4-BE49-F238E27FC236}">
                <a16:creationId xmlns:a16="http://schemas.microsoft.com/office/drawing/2014/main" id="{47CFB332-39D3-4667-8CBC-99C06264F592}"/>
              </a:ext>
            </a:extLst>
          </p:cNvPr>
          <p:cNvCxnSpPr>
            <a:cxnSpLocks/>
            <a:stCxn id="29" idx="3"/>
            <a:endCxn id="41" idx="1"/>
          </p:cNvCxnSpPr>
          <p:nvPr/>
        </p:nvCxnSpPr>
        <p:spPr>
          <a:xfrm flipV="1">
            <a:off x="8752799" y="2137594"/>
            <a:ext cx="1332714" cy="1067338"/>
          </a:xfrm>
          <a:prstGeom prst="bentConnector3">
            <a:avLst>
              <a:gd name="adj1" fmla="val 5000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30E99147-3F26-49EE-B1BA-2ABAFC63B52D}"/>
              </a:ext>
            </a:extLst>
          </p:cNvPr>
          <p:cNvSpPr/>
          <p:nvPr/>
        </p:nvSpPr>
        <p:spPr>
          <a:xfrm>
            <a:off x="4414108" y="5307408"/>
            <a:ext cx="963839"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Why</a:t>
            </a:r>
          </a:p>
        </p:txBody>
      </p:sp>
      <p:sp>
        <p:nvSpPr>
          <p:cNvPr id="17" name="Rectangle: Rounded Corners 16">
            <a:extLst>
              <a:ext uri="{FF2B5EF4-FFF2-40B4-BE49-F238E27FC236}">
                <a16:creationId xmlns:a16="http://schemas.microsoft.com/office/drawing/2014/main" id="{DD29262A-CB41-4763-99E3-796F0D535A43}"/>
              </a:ext>
            </a:extLst>
          </p:cNvPr>
          <p:cNvSpPr/>
          <p:nvPr/>
        </p:nvSpPr>
        <p:spPr>
          <a:xfrm>
            <a:off x="5838726" y="5382696"/>
            <a:ext cx="963839"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When</a:t>
            </a:r>
          </a:p>
        </p:txBody>
      </p:sp>
      <p:sp>
        <p:nvSpPr>
          <p:cNvPr id="19" name="Rectangle: Rounded Corners 18">
            <a:extLst>
              <a:ext uri="{FF2B5EF4-FFF2-40B4-BE49-F238E27FC236}">
                <a16:creationId xmlns:a16="http://schemas.microsoft.com/office/drawing/2014/main" id="{DD62FCF8-D2FF-4FC1-AF5E-5EBABDE4D802}"/>
              </a:ext>
            </a:extLst>
          </p:cNvPr>
          <p:cNvSpPr/>
          <p:nvPr/>
        </p:nvSpPr>
        <p:spPr>
          <a:xfrm>
            <a:off x="6929344" y="3795508"/>
            <a:ext cx="963839" cy="401443"/>
          </a:xfrm>
          <a:prstGeom prst="roundRect">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How</a:t>
            </a:r>
          </a:p>
        </p:txBody>
      </p:sp>
    </p:spTree>
    <p:extLst>
      <p:ext uri="{BB962C8B-B14F-4D97-AF65-F5344CB8AC3E}">
        <p14:creationId xmlns:p14="http://schemas.microsoft.com/office/powerpoint/2010/main" val="1142114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pic>
        <p:nvPicPr>
          <p:cNvPr id="5" name="Content Placeholder 4" descr="A screenshot of a cell phone&#10;&#10;Description automatically generated">
            <a:extLst>
              <a:ext uri="{FF2B5EF4-FFF2-40B4-BE49-F238E27FC236}">
                <a16:creationId xmlns:a16="http://schemas.microsoft.com/office/drawing/2014/main" id="{F73ED8AE-5D2A-4A7C-9B32-AF7BF887E6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142" y="950495"/>
            <a:ext cx="11539155" cy="7700210"/>
          </a:xfrm>
        </p:spPr>
      </p:pic>
    </p:spTree>
    <p:extLst>
      <p:ext uri="{BB962C8B-B14F-4D97-AF65-F5344CB8AC3E}">
        <p14:creationId xmlns:p14="http://schemas.microsoft.com/office/powerpoint/2010/main" val="93188664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80712A6B313047A2548A8F29C9ED6F" ma:contentTypeVersion="7" ma:contentTypeDescription="Create a new document." ma:contentTypeScope="" ma:versionID="a8568456af157fa9a21c4b2ddb8b8544">
  <xsd:schema xmlns:xsd="http://www.w3.org/2001/XMLSchema" xmlns:xs="http://www.w3.org/2001/XMLSchema" xmlns:p="http://schemas.microsoft.com/office/2006/metadata/properties" xmlns:ns2="6a3f82a6-9800-462c-ad3e-78b5182d5333" targetNamespace="http://schemas.microsoft.com/office/2006/metadata/properties" ma:root="true" ma:fieldsID="ffc5814288f359e26a2d967e07de5f46" ns2:_="">
    <xsd:import namespace="6a3f82a6-9800-462c-ad3e-78b5182d533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3f82a6-9800-462c-ad3e-78b5182d53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67441C4-1E05-4BBB-A041-7649E6E27B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3f82a6-9800-462c-ad3e-78b5182d53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20A261-D47D-4E5B-846E-48958100578C}">
  <ds:schemaRefs>
    <ds:schemaRef ds:uri="http://schemas.microsoft.com/sharepoint/v3/contenttype/forms"/>
  </ds:schemaRefs>
</ds:datastoreItem>
</file>

<file path=customXml/itemProps3.xml><?xml version="1.0" encoding="utf-8"?>
<ds:datastoreItem xmlns:ds="http://schemas.openxmlformats.org/officeDocument/2006/customXml" ds:itemID="{D5CD9097-9D98-4CA2-B99D-F08EDB4F0D9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23965</TotalTime>
  <Words>5213</Words>
  <Application>Microsoft Office PowerPoint</Application>
  <PresentationFormat>A3 Paper (297x420 mm)</PresentationFormat>
  <Paragraphs>1120</Paragraphs>
  <Slides>27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Trebuchet MS</vt:lpstr>
      <vt:lpstr>Wingdings 2</vt:lpstr>
      <vt:lpstr>View</vt:lpstr>
      <vt:lpstr>Investigation</vt:lpstr>
      <vt:lpstr>Investigation</vt:lpstr>
      <vt:lpstr>PowerPoint Presentation</vt:lpstr>
      <vt:lpstr>Research</vt:lpstr>
      <vt:lpstr>PowerPoint Presentation</vt:lpstr>
      <vt:lpstr>PowerPoint Presentation</vt:lpstr>
      <vt:lpstr>PowerPoint Presentation</vt:lpstr>
      <vt:lpstr>Introduction</vt:lpstr>
      <vt:lpstr>PowerPoint Presentation</vt:lpstr>
      <vt:lpstr>PowerPoint Presentation</vt:lpstr>
      <vt:lpstr>PowerPoint Presentation</vt:lpstr>
      <vt:lpstr>PowerPoint Presentation</vt:lpstr>
      <vt:lpstr>Investigation</vt:lpstr>
      <vt:lpstr>Investigation</vt:lpstr>
      <vt:lpstr>Investigation</vt:lpstr>
      <vt:lpstr>ALL DATA REFERENCES</vt:lpstr>
      <vt:lpstr>ALL DATA REFERENCES</vt:lpstr>
      <vt:lpstr>PowerPoint Presentation</vt:lpstr>
      <vt:lpstr>Investigation</vt:lpstr>
      <vt:lpstr>UPDATED DATA w/ 24 people.</vt:lpstr>
      <vt:lpstr>PowerPoint Presentation</vt:lpstr>
      <vt:lpstr>Investigation</vt:lpstr>
      <vt:lpstr>Investigation</vt:lpstr>
      <vt:lpstr>Investigation</vt:lpstr>
      <vt:lpstr>Investigation</vt:lpstr>
      <vt:lpstr>Research</vt:lpstr>
      <vt:lpstr>Spec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Contextual Challenge 2020-2021</dc:title>
  <dc:creator>Kahngjoon Koh</dc:creator>
  <cp:lastModifiedBy>Kahngjoon Koh</cp:lastModifiedBy>
  <cp:revision>1760</cp:revision>
  <dcterms:created xsi:type="dcterms:W3CDTF">2020-06-07T16:33:28Z</dcterms:created>
  <dcterms:modified xsi:type="dcterms:W3CDTF">2020-09-01T21:18:32Z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0x0101003280712A6B313047A2548A8F29C9ED6F</vt:lpwstr>
  </property>
</Properties>
</file>